
<file path=[Content_Types].xml><?xml version="1.0" encoding="utf-8"?>
<Types xmlns="http://schemas.openxmlformats.org/package/2006/content-types">
  <Default ContentType="application/vnd.openxmlformats-officedocument.oleObject" Extension="bin"/>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x="18288000" cy="10287000"/>
  <p:notesSz cx="6858000" cy="9144000"/>
  <p:embeddedFontLst>
    <p:embeddedFont>
      <p:font typeface="DM Serif Display" charset="1" panose="00000000000000000000"/>
      <p:regular r:id="rId32"/>
    </p:embeddedFont>
    <p:embeddedFont>
      <p:font typeface="Times New Roman" charset="1" panose="02020603050405020304"/>
      <p:regular r:id="rId33"/>
    </p:embeddedFont>
    <p:embeddedFont>
      <p:font typeface="Times New Roman Bold" charset="1" panose="02020803070505020304"/>
      <p:regular r:id="rId34"/>
    </p:embeddedFont>
    <p:embeddedFont>
      <p:font typeface="Poppins" charset="1" panose="0000050000000000000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25j2S-hw.mp4>
</file>

<file path=ppt/media/VAG25j8pNmk.mp4>
</file>

<file path=ppt/media/VAG25sZx0JU.mp4>
</file>

<file path=ppt/media/image1.jpeg>
</file>

<file path=ppt/media/image10.png>
</file>

<file path=ppt/media/image11.svg>
</file>

<file path=ppt/media/image12.jpeg>
</file>

<file path=ppt/media/image13.jpeg>
</file>

<file path=ppt/media/image14.png>
</file>

<file path=ppt/media/image15.svg>
</file>

<file path=ppt/media/image2.jpeg>
</file>

<file path=ppt/media/image3.pn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embeddings/oleObject1.bin" Type="http://schemas.openxmlformats.org/officeDocument/2006/relationships/oleObjec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2" Target="../media/image2.jpeg" Type="http://schemas.openxmlformats.org/officeDocument/2006/relationships/image"/><Relationship Id="rId3" Target="../media/image8.jpeg" Type="http://schemas.openxmlformats.org/officeDocument/2006/relationships/image"/><Relationship Id="rId4" Target="../media/VAG25sZx0JU.mp4" Type="http://schemas.openxmlformats.org/officeDocument/2006/relationships/video"/><Relationship Id="rId5" Target="../media/VAG25sZx0JU.mp4" Type="http://schemas.microsoft.com/office/2007/relationships/media"/><Relationship Id="rId6" Target="../media/image9.png" Type="http://schemas.openxmlformats.org/officeDocument/2006/relationships/image"/><Relationship Id="rId7" Target="../media/image4.png" Type="http://schemas.openxmlformats.org/officeDocument/2006/relationships/image"/><Relationship Id="rId8" Target="../media/image5.svg" Type="http://schemas.openxmlformats.org/officeDocument/2006/relationships/image"/><Relationship Id="rId9"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VAG25j2S-hw.mp4" Type="http://schemas.microsoft.com/office/2007/relationships/media"/><Relationship Id="rId2" Target="../media/image2.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jpeg" Type="http://schemas.openxmlformats.org/officeDocument/2006/relationships/image"/><Relationship Id="rId6" Target="../media/VAG25j8pNmk.mp4" Type="http://schemas.openxmlformats.org/officeDocument/2006/relationships/video"/><Relationship Id="rId7" Target="../media/VAG25j8pNmk.mp4" Type="http://schemas.microsoft.com/office/2007/relationships/media"/><Relationship Id="rId8" Target="../media/image13.jpeg" Type="http://schemas.openxmlformats.org/officeDocument/2006/relationships/image"/><Relationship Id="rId9" Target="../media/VAG25j2S-hw.mp4" Type="http://schemas.openxmlformats.org/officeDocument/2006/relationships/video"/></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p:spPr>
      </p:sp>
      <p:sp>
        <p:nvSpPr>
          <p:cNvPr name="TextBox 3" id="3"/>
          <p:cNvSpPr txBox="true"/>
          <p:nvPr/>
        </p:nvSpPr>
        <p:spPr>
          <a:xfrm rot="0">
            <a:off x="3265336" y="4058285"/>
            <a:ext cx="11757327" cy="1085215"/>
          </a:xfrm>
          <a:prstGeom prst="rect">
            <a:avLst/>
          </a:prstGeom>
        </p:spPr>
        <p:txBody>
          <a:bodyPr anchor="t" rtlCol="false" tIns="0" lIns="0" bIns="0" rIns="0">
            <a:spAutoFit/>
          </a:bodyPr>
          <a:lstStyle/>
          <a:p>
            <a:pPr algn="ctr">
              <a:lnSpc>
                <a:spcPts val="8959"/>
              </a:lnSpc>
            </a:pPr>
            <a:r>
              <a:rPr lang="en-US" sz="6399">
                <a:solidFill>
                  <a:srgbClr val="000000"/>
                </a:solidFill>
                <a:latin typeface="DM Serif Display"/>
                <a:ea typeface="DM Serif Display"/>
                <a:cs typeface="DM Serif Display"/>
                <a:sym typeface="DM Serif Display"/>
              </a:rPr>
              <a:t>Shared</a:t>
            </a:r>
            <a:r>
              <a:rPr lang="en-US" sz="6399">
                <a:solidFill>
                  <a:srgbClr val="000000"/>
                </a:solidFill>
                <a:latin typeface="DM Serif Display"/>
                <a:ea typeface="DM Serif Display"/>
                <a:cs typeface="DM Serif Display"/>
                <a:sym typeface="DM Serif Display"/>
              </a:rPr>
              <a:t>Preferences trong Flutter</a:t>
            </a:r>
          </a:p>
        </p:txBody>
      </p:sp>
      <p:sp>
        <p:nvSpPr>
          <p:cNvPr name="TextBox 4" id="4"/>
          <p:cNvSpPr txBox="true"/>
          <p:nvPr/>
        </p:nvSpPr>
        <p:spPr>
          <a:xfrm rot="0">
            <a:off x="6926768" y="6732270"/>
            <a:ext cx="9926914" cy="995680"/>
          </a:xfrm>
          <a:prstGeom prst="rect">
            <a:avLst/>
          </a:prstGeom>
        </p:spPr>
        <p:txBody>
          <a:bodyPr anchor="t" rtlCol="false" tIns="0" lIns="0" bIns="0" rIns="0">
            <a:spAutoFit/>
          </a:bodyPr>
          <a:lstStyle/>
          <a:p>
            <a:pPr algn="ctr">
              <a:lnSpc>
                <a:spcPts val="3919"/>
              </a:lnSpc>
            </a:pPr>
            <a:r>
              <a:rPr lang="en-US" sz="2799" spc="279">
                <a:solidFill>
                  <a:srgbClr val="000000"/>
                </a:solidFill>
                <a:latin typeface="Times New Roman"/>
                <a:ea typeface="Times New Roman"/>
                <a:cs typeface="Times New Roman"/>
                <a:sym typeface="Times New Roman"/>
              </a:rPr>
              <a:t>SVTH: 1. ĐẶNG QUANG LÂM</a:t>
            </a:r>
          </a:p>
          <a:p>
            <a:pPr algn="l">
              <a:lnSpc>
                <a:spcPts val="3919"/>
              </a:lnSpc>
              <a:spcBef>
                <a:spcPct val="0"/>
              </a:spcBef>
            </a:pPr>
            <a:r>
              <a:rPr lang="en-US" sz="2799" spc="279">
                <a:solidFill>
                  <a:srgbClr val="000000"/>
                </a:solidFill>
                <a:latin typeface="Times New Roman"/>
                <a:ea typeface="Times New Roman"/>
                <a:cs typeface="Times New Roman"/>
                <a:sym typeface="Times New Roman"/>
              </a:rPr>
              <a:t>                            </a:t>
            </a:r>
            <a:r>
              <a:rPr lang="en-US" sz="2799" spc="279">
                <a:solidFill>
                  <a:srgbClr val="000000"/>
                </a:solidFill>
                <a:latin typeface="Times New Roman"/>
                <a:ea typeface="Times New Roman"/>
                <a:cs typeface="Times New Roman"/>
                <a:sym typeface="Times New Roman"/>
              </a:rPr>
              <a:t>2. NGUYỄN HỮU NAM</a:t>
            </a:r>
          </a:p>
        </p:txBody>
      </p:sp>
      <p:sp>
        <p:nvSpPr>
          <p:cNvPr name="TextBox 5" id="5"/>
          <p:cNvSpPr txBox="true"/>
          <p:nvPr/>
        </p:nvSpPr>
        <p:spPr>
          <a:xfrm rot="0">
            <a:off x="4485814" y="773430"/>
            <a:ext cx="9926914" cy="1419860"/>
          </a:xfrm>
          <a:prstGeom prst="rect">
            <a:avLst/>
          </a:prstGeom>
        </p:spPr>
        <p:txBody>
          <a:bodyPr anchor="t" rtlCol="false" tIns="0" lIns="0" bIns="0" rIns="0">
            <a:spAutoFit/>
          </a:bodyPr>
          <a:lstStyle/>
          <a:p>
            <a:pPr algn="ctr">
              <a:lnSpc>
                <a:spcPts val="3919"/>
              </a:lnSpc>
              <a:spcBef>
                <a:spcPct val="0"/>
              </a:spcBef>
            </a:pPr>
            <a:r>
              <a:rPr lang="en-US" sz="2799" spc="279">
                <a:solidFill>
                  <a:srgbClr val="000000"/>
                </a:solidFill>
                <a:latin typeface="Times New Roman"/>
                <a:ea typeface="Times New Roman"/>
                <a:cs typeface="Times New Roman"/>
                <a:sym typeface="Times New Roman"/>
              </a:rPr>
              <a:t>TRƯỜNG ĐẠI HỌC</a:t>
            </a:r>
            <a:r>
              <a:rPr lang="en-US" sz="2799" spc="279">
                <a:solidFill>
                  <a:srgbClr val="000000"/>
                </a:solidFill>
                <a:latin typeface="Times New Roman"/>
                <a:ea typeface="Times New Roman"/>
                <a:cs typeface="Times New Roman"/>
                <a:sym typeface="Times New Roman"/>
              </a:rPr>
              <a:t> BÁCH KHOA​</a:t>
            </a:r>
          </a:p>
          <a:p>
            <a:pPr algn="ctr">
              <a:lnSpc>
                <a:spcPts val="3919"/>
              </a:lnSpc>
              <a:spcBef>
                <a:spcPct val="0"/>
              </a:spcBef>
            </a:pPr>
            <a:r>
              <a:rPr lang="en-US" sz="2799" spc="279">
                <a:solidFill>
                  <a:srgbClr val="000000"/>
                </a:solidFill>
                <a:latin typeface="Times New Roman"/>
                <a:ea typeface="Times New Roman"/>
                <a:cs typeface="Times New Roman"/>
                <a:sym typeface="Times New Roman"/>
              </a:rPr>
              <a:t>KHOA ĐIỆN TỬ - VIỄN THÔNG​</a:t>
            </a:r>
          </a:p>
          <a:p>
            <a:pPr algn="ctr">
              <a:lnSpc>
                <a:spcPts val="3359"/>
              </a:lnSpc>
              <a:spcBef>
                <a:spcPct val="0"/>
              </a:spcBef>
            </a:pPr>
          </a:p>
        </p:txBody>
      </p:sp>
      <p:sp>
        <p:nvSpPr>
          <p:cNvPr name="TextBox 6" id="6"/>
          <p:cNvSpPr txBox="true"/>
          <p:nvPr/>
        </p:nvSpPr>
        <p:spPr>
          <a:xfrm rot="0">
            <a:off x="1028700" y="2069465"/>
            <a:ext cx="5362694" cy="1105535"/>
          </a:xfrm>
          <a:prstGeom prst="rect">
            <a:avLst/>
          </a:prstGeom>
        </p:spPr>
        <p:txBody>
          <a:bodyPr anchor="t" rtlCol="false" tIns="0" lIns="0" bIns="0" rIns="0">
            <a:spAutoFit/>
          </a:bodyPr>
          <a:lstStyle/>
          <a:p>
            <a:pPr algn="l">
              <a:lnSpc>
                <a:spcPts val="4479"/>
              </a:lnSpc>
            </a:pPr>
            <a:r>
              <a:rPr lang="en-US" sz="2799">
                <a:solidFill>
                  <a:srgbClr val="000000"/>
                </a:solidFill>
                <a:latin typeface="Times New Roman"/>
                <a:ea typeface="Times New Roman"/>
                <a:cs typeface="Times New Roman"/>
                <a:sym typeface="Times New Roman"/>
              </a:rPr>
              <a:t>BÁO CÁO TUẦN</a:t>
            </a:r>
          </a:p>
          <a:p>
            <a:pPr algn="ctr">
              <a:lnSpc>
                <a:spcPts val="4479"/>
              </a:lnSpc>
              <a:spcBef>
                <a:spcPct val="0"/>
              </a:spcBef>
            </a:pPr>
            <a:r>
              <a:rPr lang="en-US" sz="2799">
                <a:solidFill>
                  <a:srgbClr val="000000"/>
                </a:solidFill>
                <a:latin typeface="Times New Roman"/>
                <a:ea typeface="Times New Roman"/>
                <a:cs typeface="Times New Roman"/>
                <a:sym typeface="Times New Roman"/>
              </a:rPr>
              <a:t>MÔN: LẬP TRÌNH ĐA NỀN TẢNG</a:t>
            </a:r>
          </a:p>
        </p:txBody>
      </p:sp>
      <p:sp>
        <p:nvSpPr>
          <p:cNvPr name="TextBox 7" id="7"/>
          <p:cNvSpPr txBox="true"/>
          <p:nvPr/>
        </p:nvSpPr>
        <p:spPr>
          <a:xfrm rot="0">
            <a:off x="7657624" y="8714740"/>
            <a:ext cx="2616875" cy="543560"/>
          </a:xfrm>
          <a:prstGeom prst="rect">
            <a:avLst/>
          </a:prstGeom>
        </p:spPr>
        <p:txBody>
          <a:bodyPr anchor="t" rtlCol="false" tIns="0" lIns="0" bIns="0" rIns="0">
            <a:spAutoFit/>
          </a:bodyPr>
          <a:lstStyle/>
          <a:p>
            <a:pPr algn="l">
              <a:lnSpc>
                <a:spcPts val="4479"/>
              </a:lnSpc>
              <a:spcBef>
                <a:spcPct val="0"/>
              </a:spcBef>
            </a:pPr>
            <a:r>
              <a:rPr lang="en-US" sz="2799">
                <a:solidFill>
                  <a:srgbClr val="000000"/>
                </a:solidFill>
                <a:latin typeface="Times New Roman"/>
                <a:ea typeface="Times New Roman"/>
                <a:cs typeface="Times New Roman"/>
                <a:sym typeface="Times New Roman"/>
              </a:rPr>
              <a:t>Đà Nẵng, 10/2025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AutoShape 3" id="3"/>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AutoShape 4" id="4"/>
          <p:cNvSpPr/>
          <p:nvPr/>
        </p:nvSpPr>
        <p:spPr>
          <a:xfrm>
            <a:off x="9124950" y="2604790"/>
            <a:ext cx="0" cy="6492240"/>
          </a:xfrm>
          <a:prstGeom prst="line">
            <a:avLst/>
          </a:prstGeom>
          <a:ln cap="flat" w="38100">
            <a:solidFill>
              <a:srgbClr val="000000"/>
            </a:solidFill>
            <a:prstDash val="solid"/>
            <a:headEnd type="diamond" len="lg" w="lg"/>
            <a:tailEnd type="diamond" len="lg" w="lg"/>
          </a:ln>
        </p:spPr>
      </p:sp>
      <p:sp>
        <p:nvSpPr>
          <p:cNvPr name="Freeform 5" id="5"/>
          <p:cNvSpPr/>
          <p:nvPr/>
        </p:nvSpPr>
        <p:spPr>
          <a:xfrm flipH="false" flipV="false" rot="0">
            <a:off x="324948" y="2428913"/>
            <a:ext cx="7770854" cy="836893"/>
          </a:xfrm>
          <a:custGeom>
            <a:avLst/>
            <a:gdLst/>
            <a:ahLst/>
            <a:cxnLst/>
            <a:rect r="r" b="b" t="t" l="l"/>
            <a:pathLst>
              <a:path h="836893" w="7770854">
                <a:moveTo>
                  <a:pt x="0" y="0"/>
                </a:moveTo>
                <a:lnTo>
                  <a:pt x="7770854" y="0"/>
                </a:lnTo>
                <a:lnTo>
                  <a:pt x="7770854" y="836894"/>
                </a:lnTo>
                <a:lnTo>
                  <a:pt x="0" y="8368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559225" y="3514725"/>
            <a:ext cx="7887561" cy="5743575"/>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Là màn hình</a:t>
            </a:r>
            <a:r>
              <a:rPr lang="en-US" sz="3200" strike="noStrike" u="none">
                <a:solidFill>
                  <a:srgbClr val="000000"/>
                </a:solidFill>
                <a:latin typeface="Times New Roman"/>
                <a:ea typeface="Times New Roman"/>
                <a:cs typeface="Times New Roman"/>
                <a:sym typeface="Times New Roman"/>
              </a:rPr>
              <a:t> chính của ứng dụng học từ vựng.</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Duyệt qua danh sách từ (vocabList) và hiển thị mỗi từ trong Card có icon và màu sắc.</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Có </a:t>
            </a:r>
            <a:r>
              <a:rPr lang="en-US" sz="3200" strike="noStrike" u="none">
                <a:solidFill>
                  <a:srgbClr val="000000"/>
                </a:solidFill>
                <a:latin typeface="Times New Roman"/>
                <a:ea typeface="Times New Roman"/>
                <a:cs typeface="Times New Roman"/>
                <a:sym typeface="Times New Roman"/>
              </a:rPr>
              <a:t>nút ⚙️ để mở màn hình cài đặt (Settings).</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Nhận</a:t>
            </a:r>
            <a:r>
              <a:rPr lang="en-US" sz="3200" strike="noStrike" u="none">
                <a:solidFill>
                  <a:srgbClr val="000000"/>
                </a:solidFill>
                <a:latin typeface="Times New Roman"/>
                <a:ea typeface="Times New Roman"/>
                <a:cs typeface="Times New Roman"/>
                <a:sym typeface="Times New Roman"/>
              </a:rPr>
              <a:t> và áp dụng lại thay đổi theme / font khi người dùng quay lại.</a:t>
            </a:r>
          </a:p>
          <a:p>
            <a:pPr algn="l" marL="0" indent="0" lvl="0">
              <a:lnSpc>
                <a:spcPts val="4479"/>
              </a:lnSpc>
            </a:pPr>
          </a:p>
        </p:txBody>
      </p:sp>
      <p:sp>
        <p:nvSpPr>
          <p:cNvPr name="TextBox 7" id="7"/>
          <p:cNvSpPr txBox="true"/>
          <p:nvPr/>
        </p:nvSpPr>
        <p:spPr>
          <a:xfrm rot="0">
            <a:off x="1166399" y="1195725"/>
            <a:ext cx="16666477"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Ứng dụng lưu trữ cài đặt dark mode, font size</a:t>
            </a:r>
          </a:p>
        </p:txBody>
      </p:sp>
      <p:sp>
        <p:nvSpPr>
          <p:cNvPr name="TextBox 8" id="8"/>
          <p:cNvSpPr txBox="true"/>
          <p:nvPr/>
        </p:nvSpPr>
        <p:spPr>
          <a:xfrm rot="0">
            <a:off x="13671125" y="9132570"/>
            <a:ext cx="3450476" cy="283210"/>
          </a:xfrm>
          <a:prstGeom prst="rect">
            <a:avLst/>
          </a:prstGeom>
        </p:spPr>
        <p:txBody>
          <a:bodyPr anchor="t" rtlCol="false" tIns="0" lIns="0" bIns="0" rIns="0">
            <a:spAutoFit/>
          </a:bodyPr>
          <a:lstStyle/>
          <a:p>
            <a:pPr algn="r" marL="0" indent="0" lvl="0">
              <a:lnSpc>
                <a:spcPts val="2239"/>
              </a:lnSpc>
              <a:spcBef>
                <a:spcPct val="0"/>
              </a:spcBef>
            </a:pPr>
            <a:r>
              <a:rPr lang="en-US" sz="1599" spc="159">
                <a:solidFill>
                  <a:srgbClr val="000000">
                    <a:alpha val="49804"/>
                  </a:srgbClr>
                </a:solidFill>
                <a:latin typeface="Times New Roman"/>
                <a:ea typeface="Times New Roman"/>
                <a:cs typeface="Times New Roman"/>
                <a:sym typeface="Times New Roman"/>
              </a:rPr>
              <a:t>3</a:t>
            </a:r>
          </a:p>
        </p:txBody>
      </p:sp>
      <p:sp>
        <p:nvSpPr>
          <p:cNvPr name="TextBox 9" id="9"/>
          <p:cNvSpPr txBox="true"/>
          <p:nvPr/>
        </p:nvSpPr>
        <p:spPr>
          <a:xfrm rot="0">
            <a:off x="559225" y="2452390"/>
            <a:ext cx="8115300"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Fil</a:t>
            </a:r>
            <a:r>
              <a:rPr lang="en-US" sz="3200" strike="noStrike" u="none">
                <a:solidFill>
                  <a:srgbClr val="000000"/>
                </a:solidFill>
                <a:latin typeface="Times New Roman"/>
                <a:ea typeface="Times New Roman"/>
                <a:cs typeface="Times New Roman"/>
                <a:sym typeface="Times New Roman"/>
              </a:rPr>
              <a:t>e: home_screen.dart - Màn hình chính</a:t>
            </a:r>
          </a:p>
        </p:txBody>
      </p:sp>
      <p:sp>
        <p:nvSpPr>
          <p:cNvPr name="TextBox 10" id="10"/>
          <p:cNvSpPr txBox="true"/>
          <p:nvPr/>
        </p:nvSpPr>
        <p:spPr>
          <a:xfrm rot="0">
            <a:off x="9717575" y="2276513"/>
            <a:ext cx="1564879"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Code:</a:t>
            </a:r>
          </a:p>
        </p:txBody>
      </p:sp>
      <p:sp>
        <p:nvSpPr>
          <p:cNvPr name="TextBox 11" id="11"/>
          <p:cNvSpPr txBox="true"/>
          <p:nvPr/>
        </p:nvSpPr>
        <p:spPr>
          <a:xfrm rot="0">
            <a:off x="11034843" y="2887756"/>
            <a:ext cx="6798032" cy="7035612"/>
          </a:xfrm>
          <a:prstGeom prst="rect">
            <a:avLst/>
          </a:prstGeom>
        </p:spPr>
        <p:txBody>
          <a:bodyPr anchor="t" rtlCol="false" tIns="0" lIns="0" bIns="0" rIns="0">
            <a:spAutoFit/>
          </a:bodyPr>
          <a:lstStyle/>
          <a:p>
            <a:pPr algn="l">
              <a:lnSpc>
                <a:spcPts val="3979"/>
              </a:lnSpc>
            </a:pPr>
            <a:r>
              <a:rPr lang="en-US" sz="2487">
                <a:solidFill>
                  <a:srgbClr val="4A22FF"/>
                </a:solidFill>
                <a:latin typeface="Poppins"/>
                <a:ea typeface="Poppins"/>
                <a:cs typeface="Poppins"/>
                <a:sym typeface="Poppins"/>
              </a:rPr>
              <a:t>body: ListView.builder(</a:t>
            </a:r>
          </a:p>
          <a:p>
            <a:pPr algn="l">
              <a:lnSpc>
                <a:spcPts val="3979"/>
              </a:lnSpc>
            </a:pPr>
            <a:r>
              <a:rPr lang="en-US" sz="2487">
                <a:solidFill>
                  <a:srgbClr val="4A22FF"/>
                </a:solidFill>
                <a:latin typeface="Poppins"/>
                <a:ea typeface="Poppins"/>
                <a:cs typeface="Poppins"/>
                <a:sym typeface="Poppins"/>
              </a:rPr>
              <a:t>  itemCount: vocabList.length,</a:t>
            </a:r>
          </a:p>
          <a:p>
            <a:pPr algn="l">
              <a:lnSpc>
                <a:spcPts val="3979"/>
              </a:lnSpc>
            </a:pPr>
            <a:r>
              <a:rPr lang="en-US" sz="2487">
                <a:solidFill>
                  <a:srgbClr val="4A22FF"/>
                </a:solidFill>
                <a:latin typeface="Poppins"/>
                <a:ea typeface="Poppins"/>
                <a:cs typeface="Poppins"/>
                <a:sym typeface="Poppins"/>
              </a:rPr>
              <a:t>  itemBuilder: (context, index) {</a:t>
            </a:r>
          </a:p>
          <a:p>
            <a:pPr algn="l">
              <a:lnSpc>
                <a:spcPts val="3979"/>
              </a:lnSpc>
            </a:pPr>
            <a:r>
              <a:rPr lang="en-US" sz="2487">
                <a:solidFill>
                  <a:srgbClr val="4A22FF"/>
                </a:solidFill>
                <a:latin typeface="Poppins"/>
                <a:ea typeface="Poppins"/>
                <a:cs typeface="Poppins"/>
                <a:sym typeface="Poppins"/>
              </a:rPr>
              <a:t>    f</a:t>
            </a:r>
            <a:r>
              <a:rPr lang="en-US" sz="2487">
                <a:solidFill>
                  <a:srgbClr val="4A22FF"/>
                </a:solidFill>
                <a:latin typeface="Poppins"/>
                <a:ea typeface="Poppins"/>
                <a:cs typeface="Poppins"/>
                <a:sym typeface="Poppins"/>
              </a:rPr>
              <a:t>inal word = vocabList[index];</a:t>
            </a:r>
          </a:p>
          <a:p>
            <a:pPr algn="l">
              <a:lnSpc>
                <a:spcPts val="3979"/>
              </a:lnSpc>
            </a:pPr>
            <a:r>
              <a:rPr lang="en-US" sz="2487">
                <a:solidFill>
                  <a:srgbClr val="4A22FF"/>
                </a:solidFill>
                <a:latin typeface="Poppins"/>
                <a:ea typeface="Poppins"/>
                <a:cs typeface="Poppins"/>
                <a:sym typeface="Poppins"/>
              </a:rPr>
              <a:t>    return Car</a:t>
            </a:r>
            <a:r>
              <a:rPr lang="en-US" sz="2487">
                <a:solidFill>
                  <a:srgbClr val="4A22FF"/>
                </a:solidFill>
                <a:latin typeface="Poppins"/>
                <a:ea typeface="Poppins"/>
                <a:cs typeface="Poppins"/>
                <a:sym typeface="Poppins"/>
              </a:rPr>
              <a:t>d(</a:t>
            </a:r>
          </a:p>
          <a:p>
            <a:pPr algn="l">
              <a:lnSpc>
                <a:spcPts val="3979"/>
              </a:lnSpc>
            </a:pPr>
            <a:r>
              <a:rPr lang="en-US" sz="2487">
                <a:solidFill>
                  <a:srgbClr val="4A22FF"/>
                </a:solidFill>
                <a:latin typeface="Poppins"/>
                <a:ea typeface="Poppins"/>
                <a:cs typeface="Poppins"/>
                <a:sym typeface="Poppins"/>
              </a:rPr>
              <a:t>      child: ListTile(</a:t>
            </a:r>
          </a:p>
          <a:p>
            <a:pPr algn="l">
              <a:lnSpc>
                <a:spcPts val="3979"/>
              </a:lnSpc>
            </a:pPr>
            <a:r>
              <a:rPr lang="en-US" sz="2487">
                <a:solidFill>
                  <a:srgbClr val="4A22FF"/>
                </a:solidFill>
                <a:latin typeface="Poppins"/>
                <a:ea typeface="Poppins"/>
                <a:cs typeface="Poppins"/>
                <a:sym typeface="Poppins"/>
              </a:rPr>
              <a:t>        leading: Icon(Icons.language),</a:t>
            </a:r>
          </a:p>
          <a:p>
            <a:pPr algn="l">
              <a:lnSpc>
                <a:spcPts val="3979"/>
              </a:lnSpc>
            </a:pPr>
            <a:r>
              <a:rPr lang="en-US" sz="2487">
                <a:solidFill>
                  <a:srgbClr val="4A22FF"/>
                </a:solidFill>
                <a:latin typeface="Poppins"/>
                <a:ea typeface="Poppins"/>
                <a:cs typeface="Poppins"/>
                <a:sym typeface="Poppins"/>
              </a:rPr>
              <a:t>        title: Text(word['word']!),</a:t>
            </a:r>
          </a:p>
          <a:p>
            <a:pPr algn="l">
              <a:lnSpc>
                <a:spcPts val="3979"/>
              </a:lnSpc>
            </a:pPr>
            <a:r>
              <a:rPr lang="en-US" sz="2487">
                <a:solidFill>
                  <a:srgbClr val="4A22FF"/>
                </a:solidFill>
                <a:latin typeface="Poppins"/>
                <a:ea typeface="Poppins"/>
                <a:cs typeface="Poppins"/>
                <a:sym typeface="Poppins"/>
              </a:rPr>
              <a:t>        subtitle: Text(word['meaning']!),</a:t>
            </a:r>
          </a:p>
          <a:p>
            <a:pPr algn="l">
              <a:lnSpc>
                <a:spcPts val="3979"/>
              </a:lnSpc>
            </a:pPr>
            <a:r>
              <a:rPr lang="en-US" sz="2487">
                <a:solidFill>
                  <a:srgbClr val="4A22FF"/>
                </a:solidFill>
                <a:latin typeface="Poppins"/>
                <a:ea typeface="Poppins"/>
                <a:cs typeface="Poppins"/>
                <a:sym typeface="Poppins"/>
              </a:rPr>
              <a:t>      ),</a:t>
            </a:r>
          </a:p>
          <a:p>
            <a:pPr algn="l">
              <a:lnSpc>
                <a:spcPts val="3979"/>
              </a:lnSpc>
            </a:pPr>
            <a:r>
              <a:rPr lang="en-US" sz="2487">
                <a:solidFill>
                  <a:srgbClr val="4A22FF"/>
                </a:solidFill>
                <a:latin typeface="Poppins"/>
                <a:ea typeface="Poppins"/>
                <a:cs typeface="Poppins"/>
                <a:sym typeface="Poppins"/>
              </a:rPr>
              <a:t>    );</a:t>
            </a:r>
          </a:p>
          <a:p>
            <a:pPr algn="l">
              <a:lnSpc>
                <a:spcPts val="3979"/>
              </a:lnSpc>
            </a:pPr>
            <a:r>
              <a:rPr lang="en-US" sz="2487">
                <a:solidFill>
                  <a:srgbClr val="4A22FF"/>
                </a:solidFill>
                <a:latin typeface="Poppins"/>
                <a:ea typeface="Poppins"/>
                <a:cs typeface="Poppins"/>
                <a:sym typeface="Poppins"/>
              </a:rPr>
              <a:t>  },</a:t>
            </a:r>
          </a:p>
          <a:p>
            <a:pPr algn="l">
              <a:lnSpc>
                <a:spcPts val="3979"/>
              </a:lnSpc>
            </a:pPr>
            <a:r>
              <a:rPr lang="en-US" sz="2487">
                <a:solidFill>
                  <a:srgbClr val="4A22FF"/>
                </a:solidFill>
                <a:latin typeface="Poppins"/>
                <a:ea typeface="Poppins"/>
                <a:cs typeface="Poppins"/>
                <a:sym typeface="Poppins"/>
              </a:rPr>
              <a:t>),</a:t>
            </a:r>
          </a:p>
          <a:p>
            <a:pPr algn="l" marL="0" indent="0" lvl="0">
              <a:lnSpc>
                <a:spcPts val="3979"/>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AutoShape 3" id="3"/>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AutoShape 4" id="4"/>
          <p:cNvSpPr/>
          <p:nvPr/>
        </p:nvSpPr>
        <p:spPr>
          <a:xfrm>
            <a:off x="9124950" y="2604790"/>
            <a:ext cx="0" cy="6492240"/>
          </a:xfrm>
          <a:prstGeom prst="line">
            <a:avLst/>
          </a:prstGeom>
          <a:ln cap="flat" w="38100">
            <a:solidFill>
              <a:srgbClr val="000000"/>
            </a:solidFill>
            <a:prstDash val="solid"/>
            <a:headEnd type="diamond" len="lg" w="lg"/>
            <a:tailEnd type="diamond" len="lg" w="lg"/>
          </a:ln>
        </p:spPr>
      </p:sp>
      <p:sp>
        <p:nvSpPr>
          <p:cNvPr name="Freeform 5" id="5"/>
          <p:cNvSpPr/>
          <p:nvPr/>
        </p:nvSpPr>
        <p:spPr>
          <a:xfrm flipH="false" flipV="false" rot="0">
            <a:off x="324948" y="2428913"/>
            <a:ext cx="7770854" cy="836893"/>
          </a:xfrm>
          <a:custGeom>
            <a:avLst/>
            <a:gdLst/>
            <a:ahLst/>
            <a:cxnLst/>
            <a:rect r="r" b="b" t="t" l="l"/>
            <a:pathLst>
              <a:path h="836893" w="7770854">
                <a:moveTo>
                  <a:pt x="0" y="0"/>
                </a:moveTo>
                <a:lnTo>
                  <a:pt x="7770854" y="0"/>
                </a:lnTo>
                <a:lnTo>
                  <a:pt x="7770854" y="836894"/>
                </a:lnTo>
                <a:lnTo>
                  <a:pt x="0" y="8368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559225" y="3838575"/>
            <a:ext cx="7302300" cy="5095875"/>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Cho phép người dùng bật/tắ</a:t>
            </a:r>
            <a:r>
              <a:rPr lang="en-US" sz="3200" strike="noStrike" u="none">
                <a:solidFill>
                  <a:srgbClr val="000000"/>
                </a:solidFill>
                <a:latin typeface="Times New Roman"/>
                <a:ea typeface="Times New Roman"/>
                <a:cs typeface="Times New Roman"/>
                <a:sym typeface="Times New Roman"/>
              </a:rPr>
              <a:t>t chế độ Dark Mode.</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Đ</a:t>
            </a:r>
            <a:r>
              <a:rPr lang="en-US" sz="3200" strike="noStrike" u="none">
                <a:solidFill>
                  <a:srgbClr val="000000"/>
                </a:solidFill>
                <a:latin typeface="Times New Roman"/>
                <a:ea typeface="Times New Roman"/>
                <a:cs typeface="Times New Roman"/>
                <a:sym typeface="Times New Roman"/>
              </a:rPr>
              <a:t>iều chỉnh cỡ chữ (font size) bằng Slider.</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K</a:t>
            </a:r>
            <a:r>
              <a:rPr lang="en-US" sz="3200" strike="noStrike" u="none">
                <a:solidFill>
                  <a:srgbClr val="000000"/>
                </a:solidFill>
                <a:latin typeface="Times New Roman"/>
                <a:ea typeface="Times New Roman"/>
                <a:cs typeface="Times New Roman"/>
                <a:sym typeface="Times New Roman"/>
              </a:rPr>
              <a:t>hi người dùng nhấn “Save Settings”, dữ liệu được gửi ngược lại về main.dart để lưu bằng SharedPreferences.</a:t>
            </a:r>
          </a:p>
          <a:p>
            <a:pPr algn="l" marL="0" indent="0" lvl="0">
              <a:lnSpc>
                <a:spcPts val="4479"/>
              </a:lnSpc>
            </a:pPr>
          </a:p>
        </p:txBody>
      </p:sp>
      <p:sp>
        <p:nvSpPr>
          <p:cNvPr name="TextBox 7" id="7"/>
          <p:cNvSpPr txBox="true"/>
          <p:nvPr/>
        </p:nvSpPr>
        <p:spPr>
          <a:xfrm rot="0">
            <a:off x="1166399" y="1195725"/>
            <a:ext cx="16666477"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Ứng dụng lưu trữ cài đặt dark mode, font size</a:t>
            </a:r>
          </a:p>
        </p:txBody>
      </p:sp>
      <p:sp>
        <p:nvSpPr>
          <p:cNvPr name="TextBox 8" id="8"/>
          <p:cNvSpPr txBox="true"/>
          <p:nvPr/>
        </p:nvSpPr>
        <p:spPr>
          <a:xfrm rot="0">
            <a:off x="13671125" y="9132570"/>
            <a:ext cx="3450476" cy="283210"/>
          </a:xfrm>
          <a:prstGeom prst="rect">
            <a:avLst/>
          </a:prstGeom>
        </p:spPr>
        <p:txBody>
          <a:bodyPr anchor="t" rtlCol="false" tIns="0" lIns="0" bIns="0" rIns="0">
            <a:spAutoFit/>
          </a:bodyPr>
          <a:lstStyle/>
          <a:p>
            <a:pPr algn="r" marL="0" indent="0" lvl="0">
              <a:lnSpc>
                <a:spcPts val="2239"/>
              </a:lnSpc>
              <a:spcBef>
                <a:spcPct val="0"/>
              </a:spcBef>
            </a:pPr>
            <a:r>
              <a:rPr lang="en-US" sz="1599" spc="159">
                <a:solidFill>
                  <a:srgbClr val="000000">
                    <a:alpha val="49804"/>
                  </a:srgbClr>
                </a:solidFill>
                <a:latin typeface="Times New Roman"/>
                <a:ea typeface="Times New Roman"/>
                <a:cs typeface="Times New Roman"/>
                <a:sym typeface="Times New Roman"/>
              </a:rPr>
              <a:t>3</a:t>
            </a:r>
          </a:p>
        </p:txBody>
      </p:sp>
      <p:sp>
        <p:nvSpPr>
          <p:cNvPr name="TextBox 9" id="9"/>
          <p:cNvSpPr txBox="true"/>
          <p:nvPr/>
        </p:nvSpPr>
        <p:spPr>
          <a:xfrm rot="0">
            <a:off x="559225" y="2452390"/>
            <a:ext cx="8115300"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Fil</a:t>
            </a:r>
            <a:r>
              <a:rPr lang="en-US" sz="3200" strike="noStrike" u="none">
                <a:solidFill>
                  <a:srgbClr val="000000"/>
                </a:solidFill>
                <a:latin typeface="Times New Roman"/>
                <a:ea typeface="Times New Roman"/>
                <a:cs typeface="Times New Roman"/>
                <a:sym typeface="Times New Roman"/>
              </a:rPr>
              <a:t>e: settings_screen.dart - Màn hình cài đặt</a:t>
            </a:r>
          </a:p>
        </p:txBody>
      </p:sp>
      <p:sp>
        <p:nvSpPr>
          <p:cNvPr name="TextBox 10" id="10"/>
          <p:cNvSpPr txBox="true"/>
          <p:nvPr/>
        </p:nvSpPr>
        <p:spPr>
          <a:xfrm rot="0">
            <a:off x="9717575" y="2452390"/>
            <a:ext cx="1564879"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Code:</a:t>
            </a:r>
          </a:p>
        </p:txBody>
      </p:sp>
      <p:sp>
        <p:nvSpPr>
          <p:cNvPr name="TextBox 11" id="11"/>
          <p:cNvSpPr txBox="true"/>
          <p:nvPr/>
        </p:nvSpPr>
        <p:spPr>
          <a:xfrm rot="0">
            <a:off x="10500014" y="3141982"/>
            <a:ext cx="6799058" cy="6729710"/>
          </a:xfrm>
          <a:prstGeom prst="rect">
            <a:avLst/>
          </a:prstGeom>
        </p:spPr>
        <p:txBody>
          <a:bodyPr anchor="t" rtlCol="false" tIns="0" lIns="0" bIns="0" rIns="0">
            <a:spAutoFit/>
          </a:bodyPr>
          <a:lstStyle/>
          <a:p>
            <a:pPr algn="l">
              <a:lnSpc>
                <a:spcPts val="4095"/>
              </a:lnSpc>
            </a:pPr>
            <a:r>
              <a:rPr lang="en-US" sz="2559">
                <a:solidFill>
                  <a:srgbClr val="4A22FF"/>
                </a:solidFill>
                <a:latin typeface="Poppins"/>
                <a:ea typeface="Poppins"/>
                <a:cs typeface="Poppins"/>
                <a:sym typeface="Poppins"/>
              </a:rPr>
              <a:t>Switch(</a:t>
            </a:r>
          </a:p>
          <a:p>
            <a:pPr algn="l">
              <a:lnSpc>
                <a:spcPts val="4095"/>
              </a:lnSpc>
            </a:pPr>
            <a:r>
              <a:rPr lang="en-US" sz="2559">
                <a:solidFill>
                  <a:srgbClr val="4A22FF"/>
                </a:solidFill>
                <a:latin typeface="Poppins"/>
                <a:ea typeface="Poppins"/>
                <a:cs typeface="Poppins"/>
                <a:sym typeface="Poppins"/>
              </a:rPr>
              <a:t>  value: _darkMode,</a:t>
            </a:r>
          </a:p>
          <a:p>
            <a:pPr algn="l">
              <a:lnSpc>
                <a:spcPts val="4095"/>
              </a:lnSpc>
            </a:pPr>
            <a:r>
              <a:rPr lang="en-US" sz="2559">
                <a:solidFill>
                  <a:srgbClr val="4A22FF"/>
                </a:solidFill>
                <a:latin typeface="Poppins"/>
                <a:ea typeface="Poppins"/>
                <a:cs typeface="Poppins"/>
                <a:sym typeface="Poppins"/>
              </a:rPr>
              <a:t>  onChanged: (val) =&gt; setState(() =&gt; </a:t>
            </a:r>
            <a:r>
              <a:rPr lang="en-US" sz="2559">
                <a:solidFill>
                  <a:srgbClr val="4A22FF"/>
                </a:solidFill>
                <a:latin typeface="Poppins"/>
                <a:ea typeface="Poppins"/>
                <a:cs typeface="Poppins"/>
                <a:sym typeface="Poppins"/>
              </a:rPr>
              <a:t>_darkMode = val),</a:t>
            </a:r>
          </a:p>
          <a:p>
            <a:pPr algn="l">
              <a:lnSpc>
                <a:spcPts val="4095"/>
              </a:lnSpc>
            </a:pPr>
            <a:r>
              <a:rPr lang="en-US" sz="2559">
                <a:solidFill>
                  <a:srgbClr val="4A22FF"/>
                </a:solidFill>
                <a:latin typeface="Poppins"/>
                <a:ea typeface="Poppins"/>
                <a:cs typeface="Poppins"/>
                <a:sym typeface="Poppins"/>
              </a:rPr>
              <a:t>),</a:t>
            </a:r>
          </a:p>
          <a:p>
            <a:pPr algn="l">
              <a:lnSpc>
                <a:spcPts val="4095"/>
              </a:lnSpc>
            </a:pPr>
            <a:r>
              <a:rPr lang="en-US" sz="2559">
                <a:solidFill>
                  <a:srgbClr val="4A22FF"/>
                </a:solidFill>
                <a:latin typeface="Poppins"/>
                <a:ea typeface="Poppins"/>
                <a:cs typeface="Poppins"/>
                <a:sym typeface="Poppins"/>
              </a:rPr>
              <a:t>Sli</a:t>
            </a:r>
            <a:r>
              <a:rPr lang="en-US" sz="2559">
                <a:solidFill>
                  <a:srgbClr val="4A22FF"/>
                </a:solidFill>
                <a:latin typeface="Poppins"/>
                <a:ea typeface="Poppins"/>
                <a:cs typeface="Poppins"/>
                <a:sym typeface="Poppins"/>
              </a:rPr>
              <a:t>der(</a:t>
            </a:r>
          </a:p>
          <a:p>
            <a:pPr algn="l">
              <a:lnSpc>
                <a:spcPts val="4095"/>
              </a:lnSpc>
            </a:pPr>
            <a:r>
              <a:rPr lang="en-US" sz="2559">
                <a:solidFill>
                  <a:srgbClr val="4A22FF"/>
                </a:solidFill>
                <a:latin typeface="Poppins"/>
                <a:ea typeface="Poppins"/>
                <a:cs typeface="Poppins"/>
                <a:sym typeface="Poppins"/>
              </a:rPr>
              <a:t>  value: _fontSize,</a:t>
            </a:r>
          </a:p>
          <a:p>
            <a:pPr algn="l">
              <a:lnSpc>
                <a:spcPts val="4095"/>
              </a:lnSpc>
            </a:pPr>
            <a:r>
              <a:rPr lang="en-US" sz="2559">
                <a:solidFill>
                  <a:srgbClr val="4A22FF"/>
                </a:solidFill>
                <a:latin typeface="Poppins"/>
                <a:ea typeface="Poppins"/>
                <a:cs typeface="Poppins"/>
                <a:sym typeface="Poppins"/>
              </a:rPr>
              <a:t>  min: 12,</a:t>
            </a:r>
          </a:p>
          <a:p>
            <a:pPr algn="l">
              <a:lnSpc>
                <a:spcPts val="4095"/>
              </a:lnSpc>
            </a:pPr>
            <a:r>
              <a:rPr lang="en-US" sz="2559">
                <a:solidFill>
                  <a:srgbClr val="4A22FF"/>
                </a:solidFill>
                <a:latin typeface="Poppins"/>
                <a:ea typeface="Poppins"/>
                <a:cs typeface="Poppins"/>
                <a:sym typeface="Poppins"/>
              </a:rPr>
              <a:t>  max: 24,</a:t>
            </a:r>
          </a:p>
          <a:p>
            <a:pPr algn="l">
              <a:lnSpc>
                <a:spcPts val="4095"/>
              </a:lnSpc>
            </a:pPr>
            <a:r>
              <a:rPr lang="en-US" sz="2559">
                <a:solidFill>
                  <a:srgbClr val="4A22FF"/>
                </a:solidFill>
                <a:latin typeface="Poppins"/>
                <a:ea typeface="Poppins"/>
                <a:cs typeface="Poppins"/>
                <a:sym typeface="Poppins"/>
              </a:rPr>
              <a:t>  onChanged: (val) =&gt; setState(() =&gt; _fontSize = val),</a:t>
            </a:r>
          </a:p>
          <a:p>
            <a:pPr algn="l">
              <a:lnSpc>
                <a:spcPts val="4095"/>
              </a:lnSpc>
            </a:pPr>
            <a:r>
              <a:rPr lang="en-US" sz="2559">
                <a:solidFill>
                  <a:srgbClr val="4A22FF"/>
                </a:solidFill>
                <a:latin typeface="Poppins"/>
                <a:ea typeface="Poppins"/>
                <a:cs typeface="Poppins"/>
                <a:sym typeface="Poppins"/>
              </a:rPr>
              <a:t>),</a:t>
            </a:r>
          </a:p>
          <a:p>
            <a:pPr algn="l" marL="0" indent="0" lvl="0">
              <a:lnSpc>
                <a:spcPts val="4095"/>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AutoShape 3" id="3"/>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AutoShape 4" id="4"/>
          <p:cNvSpPr/>
          <p:nvPr/>
        </p:nvSpPr>
        <p:spPr>
          <a:xfrm>
            <a:off x="9124950" y="2604790"/>
            <a:ext cx="0" cy="6492240"/>
          </a:xfrm>
          <a:prstGeom prst="line">
            <a:avLst/>
          </a:prstGeom>
          <a:ln cap="flat" w="38100">
            <a:solidFill>
              <a:srgbClr val="000000"/>
            </a:solidFill>
            <a:prstDash val="solid"/>
            <a:headEnd type="diamond" len="lg" w="lg"/>
            <a:tailEnd type="diamond" len="lg" w="lg"/>
          </a:ln>
        </p:spPr>
      </p:sp>
      <p:sp>
        <p:nvSpPr>
          <p:cNvPr name="Freeform 5" id="5"/>
          <p:cNvSpPr/>
          <p:nvPr/>
        </p:nvSpPr>
        <p:spPr>
          <a:xfrm flipH="false" flipV="false" rot="0">
            <a:off x="324948" y="2428913"/>
            <a:ext cx="7770854" cy="836893"/>
          </a:xfrm>
          <a:custGeom>
            <a:avLst/>
            <a:gdLst/>
            <a:ahLst/>
            <a:cxnLst/>
            <a:rect r="r" b="b" t="t" l="l"/>
            <a:pathLst>
              <a:path h="836893" w="7770854">
                <a:moveTo>
                  <a:pt x="0" y="0"/>
                </a:moveTo>
                <a:lnTo>
                  <a:pt x="7770854" y="0"/>
                </a:lnTo>
                <a:lnTo>
                  <a:pt x="7770854" y="836894"/>
                </a:lnTo>
                <a:lnTo>
                  <a:pt x="0" y="8368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324948" y="3540853"/>
            <a:ext cx="7302300" cy="3800475"/>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Chứa danh sá</a:t>
            </a:r>
            <a:r>
              <a:rPr lang="en-US" sz="3200" strike="noStrike" u="none">
                <a:solidFill>
                  <a:srgbClr val="000000"/>
                </a:solidFill>
                <a:latin typeface="Times New Roman"/>
                <a:ea typeface="Times New Roman"/>
                <a:cs typeface="Times New Roman"/>
                <a:sym typeface="Times New Roman"/>
              </a:rPr>
              <a:t>ch các từ vựng mẫu để hiển thị trong app.</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Mỗ</a:t>
            </a:r>
            <a:r>
              <a:rPr lang="en-US" sz="3200" strike="noStrike" u="none">
                <a:solidFill>
                  <a:srgbClr val="000000"/>
                </a:solidFill>
                <a:latin typeface="Times New Roman"/>
                <a:ea typeface="Times New Roman"/>
                <a:cs typeface="Times New Roman"/>
                <a:sym typeface="Times New Roman"/>
              </a:rPr>
              <a:t>i từ gồm: word, meaning, example.</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Dạng dữ liệu: List&lt;Map&lt;String, String&gt;&gt;.</a:t>
            </a:r>
          </a:p>
          <a:p>
            <a:pPr algn="l" marL="0" indent="0" lvl="0">
              <a:lnSpc>
                <a:spcPts val="4479"/>
              </a:lnSpc>
            </a:pPr>
          </a:p>
        </p:txBody>
      </p:sp>
      <p:sp>
        <p:nvSpPr>
          <p:cNvPr name="TextBox 7" id="7"/>
          <p:cNvSpPr txBox="true"/>
          <p:nvPr/>
        </p:nvSpPr>
        <p:spPr>
          <a:xfrm rot="0">
            <a:off x="1166399" y="1195725"/>
            <a:ext cx="16666477"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Ứng dụng lưu trữ cài đặt dark mode, font size</a:t>
            </a:r>
          </a:p>
        </p:txBody>
      </p:sp>
      <p:sp>
        <p:nvSpPr>
          <p:cNvPr name="TextBox 8" id="8"/>
          <p:cNvSpPr txBox="true"/>
          <p:nvPr/>
        </p:nvSpPr>
        <p:spPr>
          <a:xfrm rot="0">
            <a:off x="13671125" y="9132570"/>
            <a:ext cx="3450476" cy="283210"/>
          </a:xfrm>
          <a:prstGeom prst="rect">
            <a:avLst/>
          </a:prstGeom>
        </p:spPr>
        <p:txBody>
          <a:bodyPr anchor="t" rtlCol="false" tIns="0" lIns="0" bIns="0" rIns="0">
            <a:spAutoFit/>
          </a:bodyPr>
          <a:lstStyle/>
          <a:p>
            <a:pPr algn="r" marL="0" indent="0" lvl="0">
              <a:lnSpc>
                <a:spcPts val="2239"/>
              </a:lnSpc>
              <a:spcBef>
                <a:spcPct val="0"/>
              </a:spcBef>
            </a:pPr>
            <a:r>
              <a:rPr lang="en-US" sz="1599" spc="159">
                <a:solidFill>
                  <a:srgbClr val="000000">
                    <a:alpha val="49804"/>
                  </a:srgbClr>
                </a:solidFill>
                <a:latin typeface="Times New Roman"/>
                <a:ea typeface="Times New Roman"/>
                <a:cs typeface="Times New Roman"/>
                <a:sym typeface="Times New Roman"/>
              </a:rPr>
              <a:t>3</a:t>
            </a:r>
          </a:p>
        </p:txBody>
      </p:sp>
      <p:sp>
        <p:nvSpPr>
          <p:cNvPr name="TextBox 9" id="9"/>
          <p:cNvSpPr txBox="true"/>
          <p:nvPr/>
        </p:nvSpPr>
        <p:spPr>
          <a:xfrm rot="0">
            <a:off x="559225" y="2452390"/>
            <a:ext cx="8115300"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Fil</a:t>
            </a:r>
            <a:r>
              <a:rPr lang="en-US" sz="3200" strike="noStrike" u="none">
                <a:solidFill>
                  <a:srgbClr val="000000"/>
                </a:solidFill>
                <a:latin typeface="Times New Roman"/>
                <a:ea typeface="Times New Roman"/>
                <a:cs typeface="Times New Roman"/>
                <a:sym typeface="Times New Roman"/>
              </a:rPr>
              <a:t>e: vocab_data.dart - Dữ liệu từ vựng</a:t>
            </a:r>
          </a:p>
        </p:txBody>
      </p:sp>
      <p:sp>
        <p:nvSpPr>
          <p:cNvPr name="TextBox 10" id="10"/>
          <p:cNvSpPr txBox="true"/>
          <p:nvPr/>
        </p:nvSpPr>
        <p:spPr>
          <a:xfrm rot="0">
            <a:off x="9717575" y="2452390"/>
            <a:ext cx="1564879"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Code:</a:t>
            </a:r>
          </a:p>
        </p:txBody>
      </p:sp>
      <p:sp>
        <p:nvSpPr>
          <p:cNvPr name="TextBox 11" id="11"/>
          <p:cNvSpPr txBox="true"/>
          <p:nvPr/>
        </p:nvSpPr>
        <p:spPr>
          <a:xfrm rot="0">
            <a:off x="10460242" y="3204219"/>
            <a:ext cx="6799058" cy="6211561"/>
          </a:xfrm>
          <a:prstGeom prst="rect">
            <a:avLst/>
          </a:prstGeom>
        </p:spPr>
        <p:txBody>
          <a:bodyPr anchor="t" rtlCol="false" tIns="0" lIns="0" bIns="0" rIns="0">
            <a:spAutoFit/>
          </a:bodyPr>
          <a:lstStyle/>
          <a:p>
            <a:pPr algn="l">
              <a:lnSpc>
                <a:spcPts val="4095"/>
              </a:lnSpc>
            </a:pPr>
            <a:r>
              <a:rPr lang="en-US" sz="2559">
                <a:solidFill>
                  <a:srgbClr val="4A22FF"/>
                </a:solidFill>
                <a:latin typeface="Poppins"/>
                <a:ea typeface="Poppins"/>
                <a:cs typeface="Poppins"/>
                <a:sym typeface="Poppins"/>
              </a:rPr>
              <a:t>final List&lt;Map&lt;String, String&gt;&gt; vocabList = [</a:t>
            </a:r>
          </a:p>
          <a:p>
            <a:pPr algn="l">
              <a:lnSpc>
                <a:spcPts val="4095"/>
              </a:lnSpc>
            </a:pPr>
            <a:r>
              <a:rPr lang="en-US" sz="2559">
                <a:solidFill>
                  <a:srgbClr val="4A22FF"/>
                </a:solidFill>
                <a:latin typeface="Poppins"/>
                <a:ea typeface="Poppins"/>
                <a:cs typeface="Poppins"/>
                <a:sym typeface="Poppins"/>
              </a:rPr>
              <a:t>  {</a:t>
            </a:r>
          </a:p>
          <a:p>
            <a:pPr algn="l">
              <a:lnSpc>
                <a:spcPts val="4095"/>
              </a:lnSpc>
            </a:pPr>
            <a:r>
              <a:rPr lang="en-US" sz="2559">
                <a:solidFill>
                  <a:srgbClr val="4A22FF"/>
                </a:solidFill>
                <a:latin typeface="Poppins"/>
                <a:ea typeface="Poppins"/>
                <a:cs typeface="Poppins"/>
                <a:sym typeface="Poppins"/>
              </a:rPr>
              <a:t>    'word': 'abundant',</a:t>
            </a:r>
          </a:p>
          <a:p>
            <a:pPr algn="l">
              <a:lnSpc>
                <a:spcPts val="4095"/>
              </a:lnSpc>
            </a:pPr>
            <a:r>
              <a:rPr lang="en-US" sz="2559">
                <a:solidFill>
                  <a:srgbClr val="4A22FF"/>
                </a:solidFill>
                <a:latin typeface="Poppins"/>
                <a:ea typeface="Poppins"/>
                <a:cs typeface="Poppins"/>
                <a:sym typeface="Poppins"/>
              </a:rPr>
              <a:t>    'meaning': 'existing in l</a:t>
            </a:r>
            <a:r>
              <a:rPr lang="en-US" sz="2559">
                <a:solidFill>
                  <a:srgbClr val="4A22FF"/>
                </a:solidFill>
                <a:latin typeface="Poppins"/>
                <a:ea typeface="Poppins"/>
                <a:cs typeface="Poppins"/>
                <a:sym typeface="Poppins"/>
              </a:rPr>
              <a:t>arge quantiti</a:t>
            </a:r>
            <a:r>
              <a:rPr lang="en-US" sz="2559">
                <a:solidFill>
                  <a:srgbClr val="4A22FF"/>
                </a:solidFill>
                <a:latin typeface="Poppins"/>
                <a:ea typeface="Poppins"/>
                <a:cs typeface="Poppins"/>
                <a:sym typeface="Poppins"/>
              </a:rPr>
              <a:t>es; plentiful',</a:t>
            </a:r>
          </a:p>
          <a:p>
            <a:pPr algn="l">
              <a:lnSpc>
                <a:spcPts val="4095"/>
              </a:lnSpc>
            </a:pPr>
            <a:r>
              <a:rPr lang="en-US" sz="2559">
                <a:solidFill>
                  <a:srgbClr val="4A22FF"/>
                </a:solidFill>
                <a:latin typeface="Poppins"/>
                <a:ea typeface="Poppins"/>
                <a:cs typeface="Poppins"/>
                <a:sym typeface="Poppins"/>
              </a:rPr>
              <a:t>    'example': 'There was abundant food at the party.'</a:t>
            </a:r>
          </a:p>
          <a:p>
            <a:pPr algn="l">
              <a:lnSpc>
                <a:spcPts val="4095"/>
              </a:lnSpc>
            </a:pPr>
            <a:r>
              <a:rPr lang="en-US" sz="2559">
                <a:solidFill>
                  <a:srgbClr val="4A22FF"/>
                </a:solidFill>
                <a:latin typeface="Poppins"/>
                <a:ea typeface="Poppins"/>
                <a:cs typeface="Poppins"/>
                <a:sym typeface="Poppins"/>
              </a:rPr>
              <a:t>  },</a:t>
            </a:r>
          </a:p>
          <a:p>
            <a:pPr algn="l">
              <a:lnSpc>
                <a:spcPts val="4095"/>
              </a:lnSpc>
            </a:pPr>
            <a:r>
              <a:rPr lang="en-US" sz="2559">
                <a:solidFill>
                  <a:srgbClr val="4A22FF"/>
                </a:solidFill>
                <a:latin typeface="Poppins"/>
                <a:ea typeface="Poppins"/>
                <a:cs typeface="Poppins"/>
                <a:sym typeface="Poppins"/>
              </a:rPr>
              <a:t>  ...</a:t>
            </a:r>
          </a:p>
          <a:p>
            <a:pPr algn="l">
              <a:lnSpc>
                <a:spcPts val="4095"/>
              </a:lnSpc>
            </a:pPr>
            <a:r>
              <a:rPr lang="en-US" sz="2559">
                <a:solidFill>
                  <a:srgbClr val="4A22FF"/>
                </a:solidFill>
                <a:latin typeface="Poppins"/>
                <a:ea typeface="Poppins"/>
                <a:cs typeface="Poppins"/>
                <a:sym typeface="Poppins"/>
              </a:rPr>
              <a:t>];</a:t>
            </a:r>
          </a:p>
          <a:p>
            <a:pPr algn="l" marL="0" indent="0" lvl="0">
              <a:lnSpc>
                <a:spcPts val="4095"/>
              </a:lnSpc>
            </a:pP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AutoShape 3" id="3"/>
          <p:cNvSpPr/>
          <p:nvPr/>
        </p:nvSpPr>
        <p:spPr>
          <a:xfrm>
            <a:off x="135412" y="263359"/>
            <a:ext cx="687324" cy="0"/>
          </a:xfrm>
          <a:prstGeom prst="line">
            <a:avLst/>
          </a:prstGeom>
          <a:ln cap="flat" w="76200">
            <a:solidFill>
              <a:srgbClr val="000000"/>
            </a:solidFill>
            <a:prstDash val="solid"/>
            <a:headEnd type="none" len="sm" w="sm"/>
            <a:tailEnd type="none" len="sm" w="sm"/>
          </a:ln>
        </p:spPr>
      </p:sp>
      <p:graphicFrame>
        <p:nvGraphicFramePr>
          <p:cNvPr name="Table 4" id="4"/>
          <p:cNvGraphicFramePr>
            <a:graphicFrameLocks noGrp="true"/>
          </p:cNvGraphicFramePr>
          <p:nvPr/>
        </p:nvGraphicFramePr>
        <p:xfrm>
          <a:off x="278503" y="1458917"/>
          <a:ext cx="17730993" cy="8582025"/>
        </p:xfrm>
        <a:graphic>
          <a:graphicData uri="http://schemas.openxmlformats.org/drawingml/2006/table">
            <a:tbl>
              <a:tblPr/>
              <a:tblGrid>
                <a:gridCol w="3694046"/>
                <a:gridCol w="3704458"/>
                <a:gridCol w="3175624"/>
                <a:gridCol w="3671378"/>
                <a:gridCol w="3485487"/>
              </a:tblGrid>
              <a:tr h="1040535">
                <a:tc>
                  <a:txBody>
                    <a:bodyPr anchor="t" rtlCol="false"/>
                    <a:lstStyle/>
                    <a:p>
                      <a:pPr algn="ctr">
                        <a:lnSpc>
                          <a:spcPts val="4480"/>
                        </a:lnSpc>
                        <a:defRPr/>
                      </a:pPr>
                      <a:r>
                        <a:rPr lang="en-US" sz="3200" b="true">
                          <a:solidFill>
                            <a:srgbClr val="FFFFFF"/>
                          </a:solidFill>
                          <a:latin typeface="Times New Roman Bold"/>
                          <a:ea typeface="Times New Roman Bold"/>
                          <a:cs typeface="Times New Roman Bold"/>
                          <a:sym typeface="Times New Roman Bold"/>
                        </a:rPr>
                        <a:t>Phương thức</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91919"/>
                    </a:solidFill>
                  </a:tcPr>
                </a:tc>
                <a:tc>
                  <a:txBody>
                    <a:bodyPr anchor="t" rtlCol="false"/>
                    <a:lstStyle/>
                    <a:p>
                      <a:pPr algn="ctr">
                        <a:lnSpc>
                          <a:spcPts val="4480"/>
                        </a:lnSpc>
                        <a:defRPr/>
                      </a:pPr>
                      <a:r>
                        <a:rPr lang="en-US" sz="3200" b="true">
                          <a:solidFill>
                            <a:srgbClr val="FFFFFF"/>
                          </a:solidFill>
                          <a:latin typeface="Times New Roman Bold"/>
                          <a:ea typeface="Times New Roman Bold"/>
                          <a:cs typeface="Times New Roman Bold"/>
                          <a:sym typeface="Times New Roman Bold"/>
                        </a:rPr>
                        <a:t>Mô tả</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91919"/>
                    </a:solidFill>
                  </a:tcPr>
                </a:tc>
                <a:tc>
                  <a:txBody>
                    <a:bodyPr anchor="t" rtlCol="false"/>
                    <a:lstStyle/>
                    <a:p>
                      <a:pPr algn="ctr">
                        <a:lnSpc>
                          <a:spcPts val="4480"/>
                        </a:lnSpc>
                        <a:defRPr/>
                      </a:pPr>
                      <a:r>
                        <a:rPr lang="en-US" sz="3200" b="true">
                          <a:solidFill>
                            <a:srgbClr val="FFFFFF"/>
                          </a:solidFill>
                          <a:latin typeface="Times New Roman Bold"/>
                          <a:ea typeface="Times New Roman Bold"/>
                          <a:cs typeface="Times New Roman Bold"/>
                          <a:sym typeface="Times New Roman Bold"/>
                        </a:rPr>
                        <a:t>Ưu điểm</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91919"/>
                    </a:solidFill>
                  </a:tcPr>
                </a:tc>
                <a:tc>
                  <a:txBody>
                    <a:bodyPr anchor="t" rtlCol="false"/>
                    <a:lstStyle/>
                    <a:p>
                      <a:pPr algn="ctr">
                        <a:lnSpc>
                          <a:spcPts val="4480"/>
                        </a:lnSpc>
                        <a:defRPr/>
                      </a:pPr>
                      <a:r>
                        <a:rPr lang="en-US" sz="3200" b="true">
                          <a:solidFill>
                            <a:srgbClr val="FFFFFF"/>
                          </a:solidFill>
                          <a:latin typeface="Times New Roman Bold"/>
                          <a:ea typeface="Times New Roman Bold"/>
                          <a:cs typeface="Times New Roman Bold"/>
                          <a:sym typeface="Times New Roman Bold"/>
                        </a:rPr>
                        <a:t>Hạn chế</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91919"/>
                    </a:solidFill>
                  </a:tcPr>
                </a:tc>
                <a:tc>
                  <a:txBody>
                    <a:bodyPr anchor="t" rtlCol="false"/>
                    <a:lstStyle/>
                    <a:p>
                      <a:pPr algn="ctr">
                        <a:lnSpc>
                          <a:spcPts val="4480"/>
                        </a:lnSpc>
                        <a:defRPr/>
                      </a:pPr>
                      <a:r>
                        <a:rPr lang="en-US" sz="3200" b="true">
                          <a:solidFill>
                            <a:srgbClr val="FFFFFF"/>
                          </a:solidFill>
                          <a:latin typeface="Times New Roman Bold"/>
                          <a:ea typeface="Times New Roman Bold"/>
                          <a:cs typeface="Times New Roman Bold"/>
                          <a:sym typeface="Times New Roman Bold"/>
                        </a:rPr>
                        <a:t>Dùng khi</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91919"/>
                    </a:solidFill>
                  </a:tcPr>
                </a:tc>
              </a:tr>
              <a:tr h="1603760">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SharedPreferences</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Lưu key-value nhỏ</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Nhanh, dễ dùng, đa nền tảng</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Không lưu được object phức tạp</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Cài đặt, token, chế độ</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2166985">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File Storage (dart:io)</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Lưu file text hoặc JSON</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Tùy chỉnh linh hoạt</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Cần tự quản lý đọc/ghi, parse dữ liệu</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Lưu nhiều dữ liệu cấu trúc</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603760">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SQL</a:t>
                      </a:r>
                      <a:r>
                        <a:rPr lang="en-US" sz="3200">
                          <a:solidFill>
                            <a:srgbClr val="000000"/>
                          </a:solidFill>
                          <a:latin typeface="Times New Roman"/>
                          <a:ea typeface="Times New Roman"/>
                          <a:cs typeface="Times New Roman"/>
                          <a:sym typeface="Times New Roman"/>
                        </a:rPr>
                        <a:t>ite (sqflite)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CSDL quan hệ cục bộ</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Lưu dữ liệu lớn, có truy vấn</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Cần thiết kế bảng, phức tạp hơn</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Dữ liệu dạng danh sách, quản lý</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2166985">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H</a:t>
                      </a:r>
                      <a:r>
                        <a:rPr lang="en-US" sz="3200">
                          <a:solidFill>
                            <a:srgbClr val="000000"/>
                          </a:solidFill>
                          <a:latin typeface="Times New Roman"/>
                          <a:ea typeface="Times New Roman"/>
                          <a:cs typeface="Times New Roman"/>
                          <a:sym typeface="Times New Roman"/>
                        </a:rPr>
                        <a:t>ive / ObjectBox</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CSDL NoSQL native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Hiệu năng cao, lưu object dễ</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Thêm thư viện, hơi nặng</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4480"/>
                        </a:lnSpc>
                        <a:defRPr/>
                      </a:pPr>
                      <a:r>
                        <a:rPr lang="en-US" sz="3200">
                          <a:solidFill>
                            <a:srgbClr val="000000"/>
                          </a:solidFill>
                          <a:latin typeface="Times New Roman"/>
                          <a:ea typeface="Times New Roman"/>
                          <a:cs typeface="Times New Roman"/>
                          <a:sym typeface="Times New Roman"/>
                        </a:rPr>
                        <a:t>Lưu dữ liệu có cấu trúc phức tạp, offline app</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bl>
          </a:graphicData>
        </a:graphic>
      </p:graphicFrame>
      <p:sp>
        <p:nvSpPr>
          <p:cNvPr name="TextBox 5" id="5"/>
          <p:cNvSpPr txBox="true"/>
          <p:nvPr/>
        </p:nvSpPr>
        <p:spPr>
          <a:xfrm rot="0">
            <a:off x="421595" y="110959"/>
            <a:ext cx="17444810" cy="1123315"/>
          </a:xfrm>
          <a:prstGeom prst="rect">
            <a:avLst/>
          </a:prstGeom>
        </p:spPr>
        <p:txBody>
          <a:bodyPr anchor="t" rtlCol="false" tIns="0" lIns="0" bIns="0" rIns="0">
            <a:spAutoFit/>
          </a:bodyPr>
          <a:lstStyle/>
          <a:p>
            <a:pPr algn="l">
              <a:lnSpc>
                <a:spcPts val="8959"/>
              </a:lnSpc>
            </a:pPr>
            <a:r>
              <a:rPr lang="en-US" sz="6399">
                <a:solidFill>
                  <a:srgbClr val="000000"/>
                </a:solidFill>
                <a:latin typeface="Times New Roman"/>
                <a:ea typeface="Times New Roman"/>
                <a:cs typeface="Times New Roman"/>
                <a:sym typeface="Times New Roman"/>
              </a:rPr>
              <a:t>SharedPreferences với các phương thức lưu trữ khác</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575"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TextBox 3" id="3"/>
          <p:cNvSpPr txBox="true"/>
          <p:nvPr/>
        </p:nvSpPr>
        <p:spPr>
          <a:xfrm rot="0">
            <a:off x="1156874" y="3223280"/>
            <a:ext cx="16264257" cy="12852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SharedPreferences </a:t>
            </a:r>
            <a:r>
              <a:rPr lang="en-US" sz="3200" strike="noStrike" u="none">
                <a:solidFill>
                  <a:srgbClr val="000000"/>
                </a:solidFill>
                <a:latin typeface="Times New Roman"/>
                <a:ea typeface="Times New Roman"/>
                <a:cs typeface="Times New Roman"/>
                <a:sym typeface="Times New Roman"/>
              </a:rPr>
              <a:t>ho</a:t>
            </a:r>
            <a:r>
              <a:rPr lang="en-US" sz="3200" strike="noStrike" u="none">
                <a:solidFill>
                  <a:srgbClr val="000000"/>
                </a:solidFill>
                <a:latin typeface="Times New Roman"/>
                <a:ea typeface="Times New Roman"/>
                <a:cs typeface="Times New Roman"/>
                <a:sym typeface="Times New Roman"/>
              </a:rPr>
              <a:t>ạt</a:t>
            </a:r>
            <a:r>
              <a:rPr lang="en-US" sz="3200" strike="noStrike" u="none">
                <a:solidFill>
                  <a:srgbClr val="000000"/>
                </a:solidFill>
                <a:latin typeface="Times New Roman"/>
                <a:ea typeface="Times New Roman"/>
                <a:cs typeface="Times New Roman"/>
                <a:sym typeface="Times New Roman"/>
              </a:rPr>
              <a:t> động bất đồng bộ (async) - việc đọc/ghi dữ liệu cần thời gian I/O, cần await</a:t>
            </a:r>
          </a:p>
          <a:p>
            <a:pPr algn="l" marL="0" indent="0" lvl="0">
              <a:lnSpc>
                <a:spcPts val="5120"/>
              </a:lnSpc>
            </a:pPr>
            <a:r>
              <a:rPr lang="en-US" sz="3200" strike="noStrike" u="none">
                <a:solidFill>
                  <a:srgbClr val="000000"/>
                </a:solidFill>
                <a:latin typeface="Times New Roman"/>
                <a:ea typeface="Times New Roman"/>
                <a:cs typeface="Times New Roman"/>
                <a:sym typeface="Times New Roman"/>
              </a:rPr>
              <a:t>Nếu không dùng await, lệnh tiếp theo có thể chạy trước khi dữ liệu được tải hoặc lưu xong</a:t>
            </a:r>
          </a:p>
        </p:txBody>
      </p:sp>
      <p:sp>
        <p:nvSpPr>
          <p:cNvPr name="AutoShape 4" id="4"/>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5" id="5"/>
          <p:cNvSpPr txBox="true"/>
          <p:nvPr/>
        </p:nvSpPr>
        <p:spPr>
          <a:xfrm rot="0">
            <a:off x="1156874" y="1195725"/>
            <a:ext cx="133575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Các lỗi thường gặp</a:t>
            </a:r>
          </a:p>
        </p:txBody>
      </p:sp>
      <p:sp>
        <p:nvSpPr>
          <p:cNvPr name="TextBox 6" id="6"/>
          <p:cNvSpPr txBox="true"/>
          <p:nvPr/>
        </p:nvSpPr>
        <p:spPr>
          <a:xfrm rot="0">
            <a:off x="1156874" y="2452390"/>
            <a:ext cx="15653034" cy="637540"/>
          </a:xfrm>
          <a:prstGeom prst="rect">
            <a:avLst/>
          </a:prstGeom>
        </p:spPr>
        <p:txBody>
          <a:bodyPr anchor="t" rtlCol="false" tIns="0" lIns="0" bIns="0" rIns="0">
            <a:spAutoFit/>
          </a:bodyPr>
          <a:lstStyle/>
          <a:p>
            <a:pPr algn="l">
              <a:lnSpc>
                <a:spcPts val="5120"/>
              </a:lnSpc>
            </a:pPr>
            <a:r>
              <a:rPr lang="en-US" b="true" sz="3200">
                <a:solidFill>
                  <a:srgbClr val="000000"/>
                </a:solidFill>
                <a:latin typeface="Times New Roman Bold"/>
                <a:ea typeface="Times New Roman Bold"/>
                <a:cs typeface="Times New Roman Bold"/>
                <a:sym typeface="Times New Roman Bold"/>
              </a:rPr>
              <a:t>Lỗi đọc/ghi không đồng bộ (Async):</a:t>
            </a:r>
          </a:p>
        </p:txBody>
      </p:sp>
      <p:sp>
        <p:nvSpPr>
          <p:cNvPr name="TextBox 7" id="7"/>
          <p:cNvSpPr txBox="true"/>
          <p:nvPr/>
        </p:nvSpPr>
        <p:spPr>
          <a:xfrm rot="0">
            <a:off x="1166399" y="4641870"/>
            <a:ext cx="16433999" cy="1932940"/>
          </a:xfrm>
          <a:prstGeom prst="rect">
            <a:avLst/>
          </a:prstGeom>
        </p:spPr>
        <p:txBody>
          <a:bodyPr anchor="t" rtlCol="false" tIns="0" lIns="0" bIns="0" rIns="0">
            <a:spAutoFit/>
          </a:bodyPr>
          <a:lstStyle/>
          <a:p>
            <a:pPr algn="l">
              <a:lnSpc>
                <a:spcPts val="5120"/>
              </a:lnSpc>
            </a:pPr>
            <a:r>
              <a:rPr lang="en-US" sz="3200">
                <a:solidFill>
                  <a:srgbClr val="000000"/>
                </a:solidFill>
                <a:latin typeface="Times New Roman"/>
                <a:ea typeface="Times New Roman"/>
                <a:cs typeface="Times New Roman"/>
                <a:sym typeface="Times New Roman"/>
              </a:rPr>
              <a:t>Lỗi xảy ra:</a:t>
            </a:r>
          </a:p>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Dữ liệu đọc ra là null (do chưa kịp load)</a:t>
            </a:r>
          </a:p>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Việc ghi chưa hoàn tất nhưng line code khác đã chạy =&gt; nhận giá trị cũ</a:t>
            </a:r>
          </a:p>
        </p:txBody>
      </p:sp>
      <p:sp>
        <p:nvSpPr>
          <p:cNvPr name="TextBox 8" id="8"/>
          <p:cNvSpPr txBox="true"/>
          <p:nvPr/>
        </p:nvSpPr>
        <p:spPr>
          <a:xfrm rot="0">
            <a:off x="526215" y="6549761"/>
            <a:ext cx="7816992" cy="3767343"/>
          </a:xfrm>
          <a:prstGeom prst="rect">
            <a:avLst/>
          </a:prstGeom>
        </p:spPr>
        <p:txBody>
          <a:bodyPr anchor="t" rtlCol="false" tIns="0" lIns="0" bIns="0" rIns="0">
            <a:spAutoFit/>
          </a:bodyPr>
          <a:lstStyle/>
          <a:p>
            <a:pPr algn="l">
              <a:lnSpc>
                <a:spcPts val="5123"/>
              </a:lnSpc>
            </a:pPr>
          </a:p>
          <a:p>
            <a:pPr algn="l">
              <a:lnSpc>
                <a:spcPts val="5123"/>
              </a:lnSpc>
            </a:pPr>
            <a:r>
              <a:rPr lang="en-US" sz="3202">
                <a:solidFill>
                  <a:srgbClr val="CB6CE6"/>
                </a:solidFill>
                <a:latin typeface="Times New Roman"/>
                <a:ea typeface="Times New Roman"/>
                <a:cs typeface="Times New Roman"/>
                <a:sym typeface="Times New Roman"/>
              </a:rPr>
              <a:t>void</a:t>
            </a:r>
            <a:r>
              <a:rPr lang="en-US" sz="3202">
                <a:solidFill>
                  <a:srgbClr val="000000"/>
                </a:solidFill>
                <a:latin typeface="Times New Roman"/>
                <a:ea typeface="Times New Roman"/>
                <a:cs typeface="Times New Roman"/>
                <a:sym typeface="Times New Roman"/>
              </a:rPr>
              <a:t> </a:t>
            </a:r>
            <a:r>
              <a:rPr lang="en-US" sz="3202">
                <a:solidFill>
                  <a:srgbClr val="00BF63"/>
                </a:solidFill>
                <a:latin typeface="Times New Roman"/>
                <a:ea typeface="Times New Roman"/>
                <a:cs typeface="Times New Roman"/>
                <a:sym typeface="Times New Roman"/>
              </a:rPr>
              <a:t>saveSetting</a:t>
            </a:r>
            <a:r>
              <a:rPr lang="en-US" sz="3202">
                <a:solidFill>
                  <a:srgbClr val="000000"/>
                </a:solidFill>
                <a:latin typeface="Times New Roman"/>
                <a:ea typeface="Times New Roman"/>
                <a:cs typeface="Times New Roman"/>
                <a:sym typeface="Times New Roman"/>
              </a:rPr>
              <a:t>(</a:t>
            </a:r>
            <a:r>
              <a:rPr lang="en-US" sz="3202">
                <a:solidFill>
                  <a:srgbClr val="0097B2"/>
                </a:solidFill>
                <a:latin typeface="Times New Roman"/>
                <a:ea typeface="Times New Roman"/>
                <a:cs typeface="Times New Roman"/>
                <a:sym typeface="Times New Roman"/>
              </a:rPr>
              <a:t>bool</a:t>
            </a:r>
            <a:r>
              <a:rPr lang="en-US" sz="3202">
                <a:solidFill>
                  <a:srgbClr val="000000"/>
                </a:solidFill>
                <a:latin typeface="Times New Roman"/>
                <a:ea typeface="Times New Roman"/>
                <a:cs typeface="Times New Roman"/>
                <a:sym typeface="Times New Roman"/>
              </a:rPr>
              <a:t> darkMode) {</a:t>
            </a:r>
          </a:p>
          <a:p>
            <a:pPr algn="l">
              <a:lnSpc>
                <a:spcPts val="5123"/>
              </a:lnSpc>
            </a:pPr>
            <a:r>
              <a:rPr lang="en-US" sz="3202">
                <a:solidFill>
                  <a:srgbClr val="000000"/>
                </a:solidFill>
                <a:latin typeface="Times New Roman"/>
                <a:ea typeface="Times New Roman"/>
                <a:cs typeface="Times New Roman"/>
                <a:sym typeface="Times New Roman"/>
              </a:rPr>
              <a:t>  </a:t>
            </a:r>
            <a:r>
              <a:rPr lang="en-US" sz="3202">
                <a:solidFill>
                  <a:srgbClr val="FF3131"/>
                </a:solidFill>
                <a:latin typeface="Times New Roman"/>
                <a:ea typeface="Times New Roman"/>
                <a:cs typeface="Times New Roman"/>
                <a:sym typeface="Times New Roman"/>
              </a:rPr>
              <a:t>final</a:t>
            </a:r>
            <a:r>
              <a:rPr lang="en-US" sz="3202">
                <a:solidFill>
                  <a:srgbClr val="000000"/>
                </a:solidFill>
                <a:latin typeface="Times New Roman"/>
                <a:ea typeface="Times New Roman"/>
                <a:cs typeface="Times New Roman"/>
                <a:sym typeface="Times New Roman"/>
              </a:rPr>
              <a:t> prefs = </a:t>
            </a:r>
            <a:r>
              <a:rPr lang="en-US" sz="3202">
                <a:solidFill>
                  <a:srgbClr val="0097B2"/>
                </a:solidFill>
                <a:latin typeface="Times New Roman"/>
                <a:ea typeface="Times New Roman"/>
                <a:cs typeface="Times New Roman"/>
                <a:sym typeface="Times New Roman"/>
              </a:rPr>
              <a:t>SharedPreferences</a:t>
            </a:r>
            <a:r>
              <a:rPr lang="en-US" sz="3202">
                <a:solidFill>
                  <a:srgbClr val="000000"/>
                </a:solidFill>
                <a:latin typeface="Times New Roman"/>
                <a:ea typeface="Times New Roman"/>
                <a:cs typeface="Times New Roman"/>
                <a:sym typeface="Times New Roman"/>
              </a:rPr>
              <a:t>.</a:t>
            </a:r>
            <a:r>
              <a:rPr lang="en-US" sz="3202">
                <a:solidFill>
                  <a:srgbClr val="00BF63"/>
                </a:solidFill>
                <a:latin typeface="Times New Roman"/>
                <a:ea typeface="Times New Roman"/>
                <a:cs typeface="Times New Roman"/>
                <a:sym typeface="Times New Roman"/>
              </a:rPr>
              <a:t>getInstance</a:t>
            </a:r>
            <a:r>
              <a:rPr lang="en-US" sz="3202">
                <a:solidFill>
                  <a:srgbClr val="000000"/>
                </a:solidFill>
                <a:latin typeface="Times New Roman"/>
                <a:ea typeface="Times New Roman"/>
                <a:cs typeface="Times New Roman"/>
                <a:sym typeface="Times New Roman"/>
              </a:rPr>
              <a:t>(); </a:t>
            </a:r>
          </a:p>
          <a:p>
            <a:pPr algn="l">
              <a:lnSpc>
                <a:spcPts val="5123"/>
              </a:lnSpc>
            </a:pPr>
            <a:r>
              <a:rPr lang="en-US" sz="3202">
                <a:solidFill>
                  <a:srgbClr val="000000"/>
                </a:solidFill>
                <a:latin typeface="Times New Roman"/>
                <a:ea typeface="Times New Roman"/>
                <a:cs typeface="Times New Roman"/>
                <a:sym typeface="Times New Roman"/>
              </a:rPr>
              <a:t>  prefs.</a:t>
            </a:r>
            <a:r>
              <a:rPr lang="en-US" sz="3202">
                <a:solidFill>
                  <a:srgbClr val="0097B2"/>
                </a:solidFill>
                <a:latin typeface="Times New Roman"/>
                <a:ea typeface="Times New Roman"/>
                <a:cs typeface="Times New Roman"/>
                <a:sym typeface="Times New Roman"/>
              </a:rPr>
              <a:t>setBool</a:t>
            </a:r>
            <a:r>
              <a:rPr lang="en-US" sz="3202">
                <a:solidFill>
                  <a:srgbClr val="000000"/>
                </a:solidFill>
                <a:latin typeface="Times New Roman"/>
                <a:ea typeface="Times New Roman"/>
                <a:cs typeface="Times New Roman"/>
                <a:sym typeface="Times New Roman"/>
              </a:rPr>
              <a:t>('</a:t>
            </a:r>
            <a:r>
              <a:rPr lang="en-US" sz="3202">
                <a:solidFill>
                  <a:srgbClr val="7ED957"/>
                </a:solidFill>
                <a:latin typeface="Times New Roman"/>
                <a:ea typeface="Times New Roman"/>
                <a:cs typeface="Times New Roman"/>
                <a:sym typeface="Times New Roman"/>
              </a:rPr>
              <a:t>darkMode</a:t>
            </a:r>
            <a:r>
              <a:rPr lang="en-US" sz="3202">
                <a:solidFill>
                  <a:srgbClr val="000000"/>
                </a:solidFill>
                <a:latin typeface="Times New Roman"/>
                <a:ea typeface="Times New Roman"/>
                <a:cs typeface="Times New Roman"/>
                <a:sym typeface="Times New Roman"/>
              </a:rPr>
              <a:t>', darkMode);</a:t>
            </a:r>
          </a:p>
          <a:p>
            <a:pPr algn="l">
              <a:lnSpc>
                <a:spcPts val="5123"/>
              </a:lnSpc>
            </a:pPr>
            <a:r>
              <a:rPr lang="en-US" sz="3202">
                <a:solidFill>
                  <a:srgbClr val="000000"/>
                </a:solidFill>
                <a:latin typeface="Times New Roman"/>
                <a:ea typeface="Times New Roman"/>
                <a:cs typeface="Times New Roman"/>
                <a:sym typeface="Times New Roman"/>
              </a:rPr>
              <a:t>}</a:t>
            </a:r>
          </a:p>
          <a:p>
            <a:pPr algn="l">
              <a:lnSpc>
                <a:spcPts val="4163"/>
              </a:lnSpc>
            </a:pPr>
          </a:p>
        </p:txBody>
      </p:sp>
      <p:sp>
        <p:nvSpPr>
          <p:cNvPr name="TextBox 9" id="9"/>
          <p:cNvSpPr txBox="true"/>
          <p:nvPr/>
        </p:nvSpPr>
        <p:spPr>
          <a:xfrm rot="0">
            <a:off x="8983391" y="7032010"/>
            <a:ext cx="8882328" cy="3228340"/>
          </a:xfrm>
          <a:prstGeom prst="rect">
            <a:avLst/>
          </a:prstGeom>
        </p:spPr>
        <p:txBody>
          <a:bodyPr anchor="t" rtlCol="false" tIns="0" lIns="0" bIns="0" rIns="0">
            <a:spAutoFit/>
          </a:bodyPr>
          <a:lstStyle/>
          <a:p>
            <a:pPr algn="l">
              <a:lnSpc>
                <a:spcPts val="5120"/>
              </a:lnSpc>
            </a:pPr>
            <a:r>
              <a:rPr lang="en-US" sz="3200">
                <a:solidFill>
                  <a:srgbClr val="0097B2"/>
                </a:solidFill>
                <a:latin typeface="Times New Roman"/>
                <a:ea typeface="Times New Roman"/>
                <a:cs typeface="Times New Roman"/>
                <a:sym typeface="Times New Roman"/>
              </a:rPr>
              <a:t>Future</a:t>
            </a:r>
            <a:r>
              <a:rPr lang="en-US" sz="3200">
                <a:solidFill>
                  <a:srgbClr val="FF3131"/>
                </a:solidFill>
                <a:latin typeface="Times New Roman"/>
                <a:ea typeface="Times New Roman"/>
                <a:cs typeface="Times New Roman"/>
                <a:sym typeface="Times New Roman"/>
              </a:rPr>
              <a:t>&lt;</a:t>
            </a:r>
            <a:r>
              <a:rPr lang="en-US" sz="3200">
                <a:solidFill>
                  <a:srgbClr val="CB6CE6"/>
                </a:solidFill>
                <a:latin typeface="Times New Roman"/>
                <a:ea typeface="Times New Roman"/>
                <a:cs typeface="Times New Roman"/>
                <a:sym typeface="Times New Roman"/>
              </a:rPr>
              <a:t>void</a:t>
            </a:r>
            <a:r>
              <a:rPr lang="en-US" sz="3200">
                <a:solidFill>
                  <a:srgbClr val="FF3131"/>
                </a:solidFill>
                <a:latin typeface="Times New Roman"/>
                <a:ea typeface="Times New Roman"/>
                <a:cs typeface="Times New Roman"/>
                <a:sym typeface="Times New Roman"/>
              </a:rPr>
              <a:t>&gt;</a:t>
            </a:r>
            <a:r>
              <a:rPr lang="en-US" sz="3200">
                <a:solidFill>
                  <a:srgbClr val="000000"/>
                </a:solidFill>
                <a:latin typeface="Times New Roman"/>
                <a:ea typeface="Times New Roman"/>
                <a:cs typeface="Times New Roman"/>
                <a:sym typeface="Times New Roman"/>
              </a:rPr>
              <a:t> </a:t>
            </a:r>
            <a:r>
              <a:rPr lang="en-US" sz="3200">
                <a:solidFill>
                  <a:srgbClr val="00BF63"/>
                </a:solidFill>
                <a:latin typeface="Times New Roman"/>
                <a:ea typeface="Times New Roman"/>
                <a:cs typeface="Times New Roman"/>
                <a:sym typeface="Times New Roman"/>
              </a:rPr>
              <a:t>saveSetting</a:t>
            </a:r>
            <a:r>
              <a:rPr lang="en-US" sz="3200">
                <a:solidFill>
                  <a:srgbClr val="000000"/>
                </a:solidFill>
                <a:latin typeface="Times New Roman"/>
                <a:ea typeface="Times New Roman"/>
                <a:cs typeface="Times New Roman"/>
                <a:sym typeface="Times New Roman"/>
              </a:rPr>
              <a:t>(</a:t>
            </a:r>
            <a:r>
              <a:rPr lang="en-US" sz="3200">
                <a:solidFill>
                  <a:srgbClr val="0097B2"/>
                </a:solidFill>
                <a:latin typeface="Times New Roman"/>
                <a:ea typeface="Times New Roman"/>
                <a:cs typeface="Times New Roman"/>
                <a:sym typeface="Times New Roman"/>
              </a:rPr>
              <a:t>bool</a:t>
            </a:r>
            <a:r>
              <a:rPr lang="en-US" sz="3200">
                <a:solidFill>
                  <a:srgbClr val="000000"/>
                </a:solidFill>
                <a:latin typeface="Times New Roman"/>
                <a:ea typeface="Times New Roman"/>
                <a:cs typeface="Times New Roman"/>
                <a:sym typeface="Times New Roman"/>
              </a:rPr>
              <a:t> darkMode) </a:t>
            </a:r>
            <a:r>
              <a:rPr lang="en-US" sz="3200">
                <a:solidFill>
                  <a:srgbClr val="CB6CE6"/>
                </a:solidFill>
                <a:latin typeface="Times New Roman"/>
                <a:ea typeface="Times New Roman"/>
                <a:cs typeface="Times New Roman"/>
                <a:sym typeface="Times New Roman"/>
              </a:rPr>
              <a:t>async</a:t>
            </a:r>
            <a:r>
              <a:rPr lang="en-US" sz="3200">
                <a:solidFill>
                  <a:srgbClr val="000000"/>
                </a:solidFill>
                <a:latin typeface="Times New Roman"/>
                <a:ea typeface="Times New Roman"/>
                <a:cs typeface="Times New Roman"/>
                <a:sym typeface="Times New Roman"/>
              </a:rPr>
              <a:t> {</a:t>
            </a:r>
          </a:p>
          <a:p>
            <a:pPr algn="l">
              <a:lnSpc>
                <a:spcPts val="5120"/>
              </a:lnSpc>
            </a:pPr>
            <a:r>
              <a:rPr lang="en-US" sz="3200">
                <a:solidFill>
                  <a:srgbClr val="000000"/>
                </a:solidFill>
                <a:latin typeface="Times New Roman"/>
                <a:ea typeface="Times New Roman"/>
                <a:cs typeface="Times New Roman"/>
                <a:sym typeface="Times New Roman"/>
              </a:rPr>
              <a:t>  </a:t>
            </a:r>
            <a:r>
              <a:rPr lang="en-US" sz="3200">
                <a:solidFill>
                  <a:srgbClr val="FF3131"/>
                </a:solidFill>
                <a:latin typeface="Times New Roman"/>
                <a:ea typeface="Times New Roman"/>
                <a:cs typeface="Times New Roman"/>
                <a:sym typeface="Times New Roman"/>
              </a:rPr>
              <a:t>final</a:t>
            </a:r>
            <a:r>
              <a:rPr lang="en-US" sz="3200">
                <a:solidFill>
                  <a:srgbClr val="000000"/>
                </a:solidFill>
                <a:latin typeface="Times New Roman"/>
                <a:ea typeface="Times New Roman"/>
                <a:cs typeface="Times New Roman"/>
                <a:sym typeface="Times New Roman"/>
              </a:rPr>
              <a:t> prefs = </a:t>
            </a:r>
            <a:r>
              <a:rPr lang="en-US" sz="3200">
                <a:solidFill>
                  <a:srgbClr val="CB6CE6"/>
                </a:solidFill>
                <a:latin typeface="Times New Roman"/>
                <a:ea typeface="Times New Roman"/>
                <a:cs typeface="Times New Roman"/>
                <a:sym typeface="Times New Roman"/>
              </a:rPr>
              <a:t>await</a:t>
            </a:r>
            <a:r>
              <a:rPr lang="en-US" sz="3200">
                <a:solidFill>
                  <a:srgbClr val="000000"/>
                </a:solidFill>
                <a:latin typeface="Times New Roman"/>
                <a:ea typeface="Times New Roman"/>
                <a:cs typeface="Times New Roman"/>
                <a:sym typeface="Times New Roman"/>
              </a:rPr>
              <a:t> </a:t>
            </a:r>
            <a:r>
              <a:rPr lang="en-US" sz="3200">
                <a:solidFill>
                  <a:srgbClr val="0097B2"/>
                </a:solidFill>
                <a:latin typeface="Times New Roman"/>
                <a:ea typeface="Times New Roman"/>
                <a:cs typeface="Times New Roman"/>
                <a:sym typeface="Times New Roman"/>
              </a:rPr>
              <a:t>SharedPreferences</a:t>
            </a:r>
            <a:r>
              <a:rPr lang="en-US" sz="3200">
                <a:solidFill>
                  <a:srgbClr val="000000"/>
                </a:solidFill>
                <a:latin typeface="Times New Roman"/>
                <a:ea typeface="Times New Roman"/>
                <a:cs typeface="Times New Roman"/>
                <a:sym typeface="Times New Roman"/>
              </a:rPr>
              <a:t>.</a:t>
            </a:r>
            <a:r>
              <a:rPr lang="en-US" sz="3200">
                <a:solidFill>
                  <a:srgbClr val="00BF63"/>
                </a:solidFill>
                <a:latin typeface="Times New Roman"/>
                <a:ea typeface="Times New Roman"/>
                <a:cs typeface="Times New Roman"/>
                <a:sym typeface="Times New Roman"/>
              </a:rPr>
              <a:t>getInstance</a:t>
            </a:r>
            <a:r>
              <a:rPr lang="en-US" sz="3200">
                <a:solidFill>
                  <a:srgbClr val="000000"/>
                </a:solidFill>
                <a:latin typeface="Times New Roman"/>
                <a:ea typeface="Times New Roman"/>
                <a:cs typeface="Times New Roman"/>
                <a:sym typeface="Times New Roman"/>
              </a:rPr>
              <a:t>();</a:t>
            </a:r>
          </a:p>
          <a:p>
            <a:pPr algn="l">
              <a:lnSpc>
                <a:spcPts val="5120"/>
              </a:lnSpc>
            </a:pPr>
            <a:r>
              <a:rPr lang="en-US" sz="3200">
                <a:solidFill>
                  <a:srgbClr val="000000"/>
                </a:solidFill>
                <a:latin typeface="Times New Roman"/>
                <a:ea typeface="Times New Roman"/>
                <a:cs typeface="Times New Roman"/>
                <a:sym typeface="Times New Roman"/>
              </a:rPr>
              <a:t>  </a:t>
            </a:r>
            <a:r>
              <a:rPr lang="en-US" sz="3200">
                <a:solidFill>
                  <a:srgbClr val="CB6CE6"/>
                </a:solidFill>
                <a:latin typeface="Times New Roman"/>
                <a:ea typeface="Times New Roman"/>
                <a:cs typeface="Times New Roman"/>
                <a:sym typeface="Times New Roman"/>
              </a:rPr>
              <a:t>await</a:t>
            </a:r>
            <a:r>
              <a:rPr lang="en-US" sz="3200">
                <a:solidFill>
                  <a:srgbClr val="000000"/>
                </a:solidFill>
                <a:latin typeface="Times New Roman"/>
                <a:ea typeface="Times New Roman"/>
                <a:cs typeface="Times New Roman"/>
                <a:sym typeface="Times New Roman"/>
              </a:rPr>
              <a:t> prefs.</a:t>
            </a:r>
            <a:r>
              <a:rPr lang="en-US" sz="3200">
                <a:solidFill>
                  <a:srgbClr val="0097B2"/>
                </a:solidFill>
                <a:latin typeface="Times New Roman"/>
                <a:ea typeface="Times New Roman"/>
                <a:cs typeface="Times New Roman"/>
                <a:sym typeface="Times New Roman"/>
              </a:rPr>
              <a:t>setBool</a:t>
            </a:r>
            <a:r>
              <a:rPr lang="en-US" sz="3200">
                <a:solidFill>
                  <a:srgbClr val="000000"/>
                </a:solidFill>
                <a:latin typeface="Times New Roman"/>
                <a:ea typeface="Times New Roman"/>
                <a:cs typeface="Times New Roman"/>
                <a:sym typeface="Times New Roman"/>
              </a:rPr>
              <a:t>('</a:t>
            </a:r>
            <a:r>
              <a:rPr lang="en-US" sz="3200">
                <a:solidFill>
                  <a:srgbClr val="7ED957"/>
                </a:solidFill>
                <a:latin typeface="Times New Roman"/>
                <a:ea typeface="Times New Roman"/>
                <a:cs typeface="Times New Roman"/>
                <a:sym typeface="Times New Roman"/>
              </a:rPr>
              <a:t>darkMode</a:t>
            </a:r>
            <a:r>
              <a:rPr lang="en-US" sz="3200">
                <a:solidFill>
                  <a:srgbClr val="000000"/>
                </a:solidFill>
                <a:latin typeface="Times New Roman"/>
                <a:ea typeface="Times New Roman"/>
                <a:cs typeface="Times New Roman"/>
                <a:sym typeface="Times New Roman"/>
              </a:rPr>
              <a:t>', darkMode);        </a:t>
            </a:r>
          </a:p>
          <a:p>
            <a:pPr algn="l">
              <a:lnSpc>
                <a:spcPts val="5120"/>
              </a:lnSpc>
            </a:pPr>
            <a:r>
              <a:rPr lang="en-US" sz="3200">
                <a:solidFill>
                  <a:srgbClr val="000000"/>
                </a:solidFill>
                <a:latin typeface="Times New Roman"/>
                <a:ea typeface="Times New Roman"/>
                <a:cs typeface="Times New Roman"/>
                <a:sym typeface="Times New Roman"/>
              </a:rPr>
              <a:t>}</a:t>
            </a:r>
          </a:p>
          <a:p>
            <a:pPr algn="l">
              <a:lnSpc>
                <a:spcPts val="5120"/>
              </a:lnSpc>
            </a:pPr>
          </a:p>
        </p:txBody>
      </p:sp>
      <p:sp>
        <p:nvSpPr>
          <p:cNvPr name="TextBox 10" id="10"/>
          <p:cNvSpPr txBox="true"/>
          <p:nvPr/>
        </p:nvSpPr>
        <p:spPr>
          <a:xfrm rot="0">
            <a:off x="3833130" y="9144000"/>
            <a:ext cx="890946" cy="815528"/>
          </a:xfrm>
          <a:prstGeom prst="rect">
            <a:avLst/>
          </a:prstGeom>
        </p:spPr>
        <p:txBody>
          <a:bodyPr anchor="t" rtlCol="false" tIns="0" lIns="0" bIns="0" rIns="0">
            <a:spAutoFit/>
          </a:bodyPr>
          <a:lstStyle/>
          <a:p>
            <a:pPr algn="ctr">
              <a:lnSpc>
                <a:spcPts val="6667"/>
              </a:lnSpc>
              <a:spcBef>
                <a:spcPct val="0"/>
              </a:spcBef>
            </a:pPr>
            <a:r>
              <a:rPr lang="en-US" sz="4762" spc="476">
                <a:solidFill>
                  <a:srgbClr val="000000"/>
                </a:solidFill>
                <a:latin typeface="Times New Roman"/>
                <a:ea typeface="Times New Roman"/>
                <a:cs typeface="Times New Roman"/>
                <a:sym typeface="Times New Roman"/>
              </a:rPr>
              <a:t>❌</a:t>
            </a:r>
          </a:p>
        </p:txBody>
      </p:sp>
      <p:sp>
        <p:nvSpPr>
          <p:cNvPr name="TextBox 11" id="11"/>
          <p:cNvSpPr txBox="true"/>
          <p:nvPr/>
        </p:nvSpPr>
        <p:spPr>
          <a:xfrm rot="0">
            <a:off x="12652353" y="9144000"/>
            <a:ext cx="890946" cy="815528"/>
          </a:xfrm>
          <a:prstGeom prst="rect">
            <a:avLst/>
          </a:prstGeom>
        </p:spPr>
        <p:txBody>
          <a:bodyPr anchor="t" rtlCol="false" tIns="0" lIns="0" bIns="0" rIns="0">
            <a:spAutoFit/>
          </a:bodyPr>
          <a:lstStyle/>
          <a:p>
            <a:pPr algn="ctr">
              <a:lnSpc>
                <a:spcPts val="6667"/>
              </a:lnSpc>
              <a:spcBef>
                <a:spcPct val="0"/>
              </a:spcBef>
            </a:pPr>
            <a:r>
              <a:rPr lang="en-US" sz="4762" spc="476">
                <a:solidFill>
                  <a:srgbClr val="000000"/>
                </a:solidFill>
                <a:latin typeface="Times New Roman"/>
                <a:ea typeface="Times New Roman"/>
                <a:cs typeface="Times New Roman"/>
                <a:sym typeface="Times New Roman"/>
              </a:rPr>
              <a:t>✅</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575"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TextBox 3" id="3"/>
          <p:cNvSpPr txBox="true"/>
          <p:nvPr/>
        </p:nvSpPr>
        <p:spPr>
          <a:xfrm rot="0">
            <a:off x="1166399" y="3642710"/>
            <a:ext cx="16264257" cy="1285240"/>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Khi gọi prefs.</a:t>
            </a:r>
            <a:r>
              <a:rPr lang="en-US" sz="3200" strike="noStrike" u="none">
                <a:solidFill>
                  <a:srgbClr val="00BF63"/>
                </a:solidFill>
                <a:latin typeface="Times New Roman"/>
                <a:ea typeface="Times New Roman"/>
                <a:cs typeface="Times New Roman"/>
                <a:sym typeface="Times New Roman"/>
              </a:rPr>
              <a:t>getX</a:t>
            </a:r>
            <a:r>
              <a:rPr lang="en-US" sz="3200" strike="noStrike" u="none">
                <a:solidFill>
                  <a:srgbClr val="000000"/>
                </a:solidFill>
                <a:latin typeface="Times New Roman"/>
                <a:ea typeface="Times New Roman"/>
                <a:cs typeface="Times New Roman"/>
                <a:sym typeface="Times New Roman"/>
              </a:rPr>
              <a:t>('</a:t>
            </a:r>
            <a:r>
              <a:rPr lang="en-US" sz="3200" strike="noStrike" u="none">
                <a:solidFill>
                  <a:srgbClr val="7ED957"/>
                </a:solidFill>
                <a:latin typeface="Times New Roman"/>
                <a:ea typeface="Times New Roman"/>
                <a:cs typeface="Times New Roman"/>
                <a:sym typeface="Times New Roman"/>
              </a:rPr>
              <a:t>key</a:t>
            </a:r>
            <a:r>
              <a:rPr lang="en-US" sz="3200" strike="noStrike" u="none">
                <a:solidFill>
                  <a:srgbClr val="000000"/>
                </a:solidFill>
                <a:latin typeface="Times New Roman"/>
                <a:ea typeface="Times New Roman"/>
                <a:cs typeface="Times New Roman"/>
                <a:sym typeface="Times New Roman"/>
              </a:rPr>
              <a:t>'), nếu key đó chưa từng được lưu =&gt;</a:t>
            </a:r>
            <a:r>
              <a:rPr lang="en-US" sz="3200" strike="noStrike" u="none">
                <a:solidFill>
                  <a:srgbClr val="000000"/>
                </a:solidFill>
                <a:latin typeface="Times New Roman"/>
                <a:ea typeface="Times New Roman"/>
                <a:cs typeface="Times New Roman"/>
                <a:sym typeface="Times New Roman"/>
              </a:rPr>
              <a:t> phương thức sẽ trả về null</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Nếu ta sử dụng dữ liệu này ngay (biến bool, int hay hiển thị giao diện) =&gt; Crash hoặc lỗi</a:t>
            </a:r>
          </a:p>
        </p:txBody>
      </p:sp>
      <p:sp>
        <p:nvSpPr>
          <p:cNvPr name="AutoShape 4" id="4"/>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5" id="5"/>
          <p:cNvSpPr txBox="true"/>
          <p:nvPr/>
        </p:nvSpPr>
        <p:spPr>
          <a:xfrm rot="0">
            <a:off x="1156874" y="1195725"/>
            <a:ext cx="133575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Các lỗi thường gặp</a:t>
            </a:r>
          </a:p>
        </p:txBody>
      </p:sp>
      <p:sp>
        <p:nvSpPr>
          <p:cNvPr name="TextBox 6" id="6"/>
          <p:cNvSpPr txBox="true"/>
          <p:nvPr/>
        </p:nvSpPr>
        <p:spPr>
          <a:xfrm rot="0">
            <a:off x="1156874" y="2915971"/>
            <a:ext cx="15653034" cy="637540"/>
          </a:xfrm>
          <a:prstGeom prst="rect">
            <a:avLst/>
          </a:prstGeom>
        </p:spPr>
        <p:txBody>
          <a:bodyPr anchor="t" rtlCol="false" tIns="0" lIns="0" bIns="0" rIns="0">
            <a:spAutoFit/>
          </a:bodyPr>
          <a:lstStyle/>
          <a:p>
            <a:pPr algn="l">
              <a:lnSpc>
                <a:spcPts val="5120"/>
              </a:lnSpc>
            </a:pPr>
            <a:r>
              <a:rPr lang="en-US" b="true" sz="3200">
                <a:solidFill>
                  <a:srgbClr val="000000"/>
                </a:solidFill>
                <a:latin typeface="Times New Roman Bold"/>
                <a:ea typeface="Times New Roman Bold"/>
                <a:cs typeface="Times New Roman Bold"/>
                <a:sym typeface="Times New Roman Bold"/>
              </a:rPr>
              <a:t>Lỗi dữ liệu chưa tồn tại (Null):</a:t>
            </a:r>
          </a:p>
        </p:txBody>
      </p:sp>
      <p:sp>
        <p:nvSpPr>
          <p:cNvPr name="TextBox 7" id="7"/>
          <p:cNvSpPr txBox="true"/>
          <p:nvPr/>
        </p:nvSpPr>
        <p:spPr>
          <a:xfrm rot="0">
            <a:off x="1166399" y="5870759"/>
            <a:ext cx="8371999" cy="1832610"/>
          </a:xfrm>
          <a:prstGeom prst="rect">
            <a:avLst/>
          </a:prstGeom>
        </p:spPr>
        <p:txBody>
          <a:bodyPr anchor="t" rtlCol="false" tIns="0" lIns="0" bIns="0" rIns="0">
            <a:spAutoFit/>
          </a:bodyPr>
          <a:lstStyle/>
          <a:p>
            <a:pPr algn="l">
              <a:lnSpc>
                <a:spcPts val="5599"/>
              </a:lnSpc>
            </a:pPr>
            <a:r>
              <a:rPr lang="en-US" sz="3999" b="true">
                <a:solidFill>
                  <a:srgbClr val="000000"/>
                </a:solidFill>
                <a:latin typeface="Times New Roman Bold"/>
                <a:ea typeface="Times New Roman Bold"/>
                <a:cs typeface="Times New Roman Bold"/>
                <a:sym typeface="Times New Roman Bold"/>
              </a:rPr>
              <a:t>Cách giải quyết</a:t>
            </a:r>
          </a:p>
          <a:p>
            <a:pPr algn="l">
              <a:lnSpc>
                <a:spcPts val="4480"/>
              </a:lnSpc>
            </a:pPr>
          </a:p>
          <a:p>
            <a:pPr algn="l">
              <a:lnSpc>
                <a:spcPts val="4480"/>
              </a:lnSpc>
              <a:spcBef>
                <a:spcPct val="0"/>
              </a:spcBef>
            </a:pPr>
            <a:r>
              <a:rPr lang="en-US" b="true" sz="3200">
                <a:solidFill>
                  <a:srgbClr val="000000"/>
                </a:solidFill>
                <a:latin typeface="Times New Roman Bold"/>
                <a:ea typeface="Times New Roman Bold"/>
                <a:cs typeface="Times New Roman Bold"/>
                <a:sym typeface="Times New Roman Bold"/>
              </a:rPr>
              <a:t>1. Dùng toán tử ?? để cung cấp giá trị mặc định:</a:t>
            </a:r>
          </a:p>
        </p:txBody>
      </p:sp>
      <p:sp>
        <p:nvSpPr>
          <p:cNvPr name="TextBox 8" id="8"/>
          <p:cNvSpPr txBox="true"/>
          <p:nvPr/>
        </p:nvSpPr>
        <p:spPr>
          <a:xfrm rot="0">
            <a:off x="3506095" y="8036884"/>
            <a:ext cx="8659059" cy="637540"/>
          </a:xfrm>
          <a:prstGeom prst="rect">
            <a:avLst/>
          </a:prstGeom>
        </p:spPr>
        <p:txBody>
          <a:bodyPr anchor="t" rtlCol="false" tIns="0" lIns="0" bIns="0" rIns="0">
            <a:spAutoFit/>
          </a:bodyPr>
          <a:lstStyle/>
          <a:p>
            <a:pPr algn="ctr">
              <a:lnSpc>
                <a:spcPts val="5120"/>
              </a:lnSpc>
              <a:spcBef>
                <a:spcPct val="0"/>
              </a:spcBef>
            </a:pPr>
            <a:r>
              <a:rPr lang="en-US" sz="3200">
                <a:solidFill>
                  <a:srgbClr val="0097B2"/>
                </a:solidFill>
                <a:latin typeface="Times New Roman"/>
                <a:ea typeface="Times New Roman"/>
                <a:cs typeface="Times New Roman"/>
                <a:sym typeface="Times New Roman"/>
              </a:rPr>
              <a:t>bool</a:t>
            </a:r>
            <a:r>
              <a:rPr lang="en-US" sz="3200">
                <a:solidFill>
                  <a:srgbClr val="000000"/>
                </a:solidFill>
                <a:latin typeface="Times New Roman"/>
                <a:ea typeface="Times New Roman"/>
                <a:cs typeface="Times New Roman"/>
                <a:sym typeface="Times New Roman"/>
              </a:rPr>
              <a:t> darkMode </a:t>
            </a:r>
            <a:r>
              <a:rPr lang="en-US" sz="3200">
                <a:solidFill>
                  <a:srgbClr val="FF751F"/>
                </a:solidFill>
                <a:latin typeface="Times New Roman"/>
                <a:ea typeface="Times New Roman"/>
                <a:cs typeface="Times New Roman"/>
                <a:sym typeface="Times New Roman"/>
              </a:rPr>
              <a:t>=</a:t>
            </a:r>
            <a:r>
              <a:rPr lang="en-US" sz="3200">
                <a:solidFill>
                  <a:srgbClr val="000000"/>
                </a:solidFill>
                <a:latin typeface="Times New Roman"/>
                <a:ea typeface="Times New Roman"/>
                <a:cs typeface="Times New Roman"/>
                <a:sym typeface="Times New Roman"/>
              </a:rPr>
              <a:t> prefs.</a:t>
            </a:r>
            <a:r>
              <a:rPr lang="en-US" sz="3200">
                <a:solidFill>
                  <a:srgbClr val="00BF63"/>
                </a:solidFill>
                <a:latin typeface="Times New Roman"/>
                <a:ea typeface="Times New Roman"/>
                <a:cs typeface="Times New Roman"/>
                <a:sym typeface="Times New Roman"/>
              </a:rPr>
              <a:t>getBool</a:t>
            </a:r>
            <a:r>
              <a:rPr lang="en-US" sz="3200">
                <a:solidFill>
                  <a:srgbClr val="000000"/>
                </a:solidFill>
                <a:latin typeface="Times New Roman"/>
                <a:ea typeface="Times New Roman"/>
                <a:cs typeface="Times New Roman"/>
                <a:sym typeface="Times New Roman"/>
              </a:rPr>
              <a:t>('</a:t>
            </a:r>
            <a:r>
              <a:rPr lang="en-US" sz="3200">
                <a:solidFill>
                  <a:srgbClr val="7ED957"/>
                </a:solidFill>
                <a:latin typeface="Times New Roman"/>
                <a:ea typeface="Times New Roman"/>
                <a:cs typeface="Times New Roman"/>
                <a:sym typeface="Times New Roman"/>
              </a:rPr>
              <a:t>darkMode</a:t>
            </a:r>
            <a:r>
              <a:rPr lang="en-US" sz="3200">
                <a:solidFill>
                  <a:srgbClr val="000000"/>
                </a:solidFill>
                <a:latin typeface="Times New Roman"/>
                <a:ea typeface="Times New Roman"/>
                <a:cs typeface="Times New Roman"/>
                <a:sym typeface="Times New Roman"/>
              </a:rPr>
              <a:t>') </a:t>
            </a:r>
            <a:r>
              <a:rPr lang="en-US" sz="3200">
                <a:solidFill>
                  <a:srgbClr val="FF751F"/>
                </a:solidFill>
                <a:latin typeface="Times New Roman"/>
                <a:ea typeface="Times New Roman"/>
                <a:cs typeface="Times New Roman"/>
                <a:sym typeface="Times New Roman"/>
              </a:rPr>
              <a:t>??</a:t>
            </a:r>
            <a:r>
              <a:rPr lang="en-US" sz="3200">
                <a:solidFill>
                  <a:srgbClr val="FF3131"/>
                </a:solidFill>
                <a:latin typeface="Times New Roman"/>
                <a:ea typeface="Times New Roman"/>
                <a:cs typeface="Times New Roman"/>
                <a:sym typeface="Times New Roman"/>
              </a:rPr>
              <a:t> false</a:t>
            </a:r>
            <a:r>
              <a:rPr lang="en-US" sz="3200">
                <a:solidFill>
                  <a:srgbClr val="000000"/>
                </a:solidFill>
                <a:latin typeface="Times New Roman"/>
                <a:ea typeface="Times New Roman"/>
                <a:cs typeface="Times New Roman"/>
                <a:sym typeface="Times New Roman"/>
              </a:rPr>
              <a:t>;</a:t>
            </a:r>
          </a:p>
        </p:txBody>
      </p:sp>
      <p:sp>
        <p:nvSpPr>
          <p:cNvPr name="TextBox 9" id="9"/>
          <p:cNvSpPr txBox="true"/>
          <p:nvPr/>
        </p:nvSpPr>
        <p:spPr>
          <a:xfrm rot="0">
            <a:off x="10025393" y="6887842"/>
            <a:ext cx="890946" cy="815528"/>
          </a:xfrm>
          <a:prstGeom prst="rect">
            <a:avLst/>
          </a:prstGeom>
        </p:spPr>
        <p:txBody>
          <a:bodyPr anchor="t" rtlCol="false" tIns="0" lIns="0" bIns="0" rIns="0">
            <a:spAutoFit/>
          </a:bodyPr>
          <a:lstStyle/>
          <a:p>
            <a:pPr algn="ctr">
              <a:lnSpc>
                <a:spcPts val="6667"/>
              </a:lnSpc>
              <a:spcBef>
                <a:spcPct val="0"/>
              </a:spcBef>
            </a:pPr>
            <a:r>
              <a:rPr lang="en-US" sz="4762" spc="476">
                <a:solidFill>
                  <a:srgbClr val="000000"/>
                </a:solidFill>
                <a:latin typeface="Times New Roman"/>
                <a:ea typeface="Times New Roman"/>
                <a:cs typeface="Times New Roman"/>
                <a:sym typeface="Times New Roman"/>
              </a:rPr>
              <a:t>✅</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575"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TextBox 3" id="3"/>
          <p:cNvSpPr txBox="true"/>
          <p:nvPr/>
        </p:nvSpPr>
        <p:spPr>
          <a:xfrm rot="0">
            <a:off x="2562673" y="3129280"/>
            <a:ext cx="7262785" cy="3876040"/>
          </a:xfrm>
          <a:prstGeom prst="rect">
            <a:avLst/>
          </a:prstGeom>
        </p:spPr>
        <p:txBody>
          <a:bodyPr anchor="t" rtlCol="false" tIns="0" lIns="0" bIns="0" rIns="0">
            <a:spAutoFit/>
          </a:bodyPr>
          <a:lstStyle/>
          <a:p>
            <a:pPr algn="l">
              <a:lnSpc>
                <a:spcPts val="5120"/>
              </a:lnSpc>
            </a:pPr>
            <a:r>
              <a:rPr lang="en-US" sz="3200">
                <a:solidFill>
                  <a:srgbClr val="CB6CE6"/>
                </a:solidFill>
                <a:latin typeface="Times New Roman"/>
                <a:ea typeface="Times New Roman"/>
                <a:cs typeface="Times New Roman"/>
                <a:sym typeface="Times New Roman"/>
              </a:rPr>
              <a:t>if</a:t>
            </a:r>
            <a:r>
              <a:rPr lang="en-US" sz="3200">
                <a:solidFill>
                  <a:srgbClr val="000000"/>
                </a:solidFill>
                <a:latin typeface="Times New Roman"/>
                <a:ea typeface="Times New Roman"/>
                <a:cs typeface="Times New Roman"/>
                <a:sym typeface="Times New Roman"/>
              </a:rPr>
              <a:t> (prefs.</a:t>
            </a:r>
            <a:r>
              <a:rPr lang="en-US" sz="3200">
                <a:solidFill>
                  <a:srgbClr val="00BF63"/>
                </a:solidFill>
                <a:latin typeface="Times New Roman"/>
                <a:ea typeface="Times New Roman"/>
                <a:cs typeface="Times New Roman"/>
                <a:sym typeface="Times New Roman"/>
              </a:rPr>
              <a:t>con</a:t>
            </a:r>
            <a:r>
              <a:rPr lang="en-US" sz="3200" strike="noStrike" u="none">
                <a:solidFill>
                  <a:srgbClr val="00BF63"/>
                </a:solidFill>
                <a:latin typeface="Times New Roman"/>
                <a:ea typeface="Times New Roman"/>
                <a:cs typeface="Times New Roman"/>
                <a:sym typeface="Times New Roman"/>
              </a:rPr>
              <a:t>tainsKey</a:t>
            </a:r>
            <a:r>
              <a:rPr lang="en-US" sz="3200" strike="noStrike" u="none">
                <a:solidFill>
                  <a:srgbClr val="000000"/>
                </a:solidFill>
                <a:latin typeface="Times New Roman"/>
                <a:ea typeface="Times New Roman"/>
                <a:cs typeface="Times New Roman"/>
                <a:sym typeface="Times New Roman"/>
              </a:rPr>
              <a:t>('</a:t>
            </a:r>
            <a:r>
              <a:rPr lang="en-US" sz="3200" strike="noStrike" u="none">
                <a:solidFill>
                  <a:srgbClr val="7ED957"/>
                </a:solidFill>
                <a:latin typeface="Times New Roman"/>
                <a:ea typeface="Times New Roman"/>
                <a:cs typeface="Times New Roman"/>
                <a:sym typeface="Times New Roman"/>
              </a:rPr>
              <a:t>darkMode</a:t>
            </a:r>
            <a:r>
              <a:rPr lang="en-US" sz="3200" strike="noStrike" u="none">
                <a:solidFill>
                  <a:srgbClr val="000000"/>
                </a:solidFill>
                <a:latin typeface="Times New Roman"/>
                <a:ea typeface="Times New Roman"/>
                <a:cs typeface="Times New Roman"/>
                <a:sym typeface="Times New Roman"/>
              </a:rPr>
              <a:t>')) {</a:t>
            </a:r>
          </a:p>
          <a:p>
            <a:pPr algn="l">
              <a:lnSpc>
                <a:spcPts val="5120"/>
              </a:lnSpc>
            </a:pPr>
            <a:r>
              <a:rPr lang="en-US" sz="3200" strike="noStrike" u="none">
                <a:solidFill>
                  <a:srgbClr val="000000"/>
                </a:solidFill>
                <a:latin typeface="Times New Roman"/>
                <a:ea typeface="Times New Roman"/>
                <a:cs typeface="Times New Roman"/>
                <a:sym typeface="Times New Roman"/>
              </a:rPr>
              <a:t>  darkMode </a:t>
            </a:r>
            <a:r>
              <a:rPr lang="en-US" sz="3200" strike="noStrike" u="none">
                <a:solidFill>
                  <a:srgbClr val="FF751F"/>
                </a:solidFill>
                <a:latin typeface="Times New Roman"/>
                <a:ea typeface="Times New Roman"/>
                <a:cs typeface="Times New Roman"/>
                <a:sym typeface="Times New Roman"/>
              </a:rPr>
              <a:t>= </a:t>
            </a:r>
            <a:r>
              <a:rPr lang="en-US" sz="3200" strike="noStrike" u="none">
                <a:solidFill>
                  <a:srgbClr val="000000"/>
                </a:solidFill>
                <a:latin typeface="Times New Roman"/>
                <a:ea typeface="Times New Roman"/>
                <a:cs typeface="Times New Roman"/>
                <a:sym typeface="Times New Roman"/>
              </a:rPr>
              <a:t>prefs.</a:t>
            </a:r>
            <a:r>
              <a:rPr lang="en-US" sz="3200" strike="noStrike" u="none">
                <a:solidFill>
                  <a:srgbClr val="00BF63"/>
                </a:solidFill>
                <a:latin typeface="Times New Roman"/>
                <a:ea typeface="Times New Roman"/>
                <a:cs typeface="Times New Roman"/>
                <a:sym typeface="Times New Roman"/>
              </a:rPr>
              <a:t>getBool</a:t>
            </a:r>
            <a:r>
              <a:rPr lang="en-US" sz="3200" strike="noStrike" u="none">
                <a:solidFill>
                  <a:srgbClr val="000000"/>
                </a:solidFill>
                <a:latin typeface="Times New Roman"/>
                <a:ea typeface="Times New Roman"/>
                <a:cs typeface="Times New Roman"/>
                <a:sym typeface="Times New Roman"/>
              </a:rPr>
              <a:t>('</a:t>
            </a:r>
            <a:r>
              <a:rPr lang="en-US" sz="3200" strike="noStrike" u="none">
                <a:solidFill>
                  <a:srgbClr val="7ED957"/>
                </a:solidFill>
                <a:latin typeface="Times New Roman"/>
                <a:ea typeface="Times New Roman"/>
                <a:cs typeface="Times New Roman"/>
                <a:sym typeface="Times New Roman"/>
              </a:rPr>
              <a:t>darkMode</a:t>
            </a:r>
            <a:r>
              <a:rPr lang="en-US" sz="3200" strike="noStrike" u="none">
                <a:solidFill>
                  <a:srgbClr val="000000"/>
                </a:solidFill>
                <a:latin typeface="Times New Roman"/>
                <a:ea typeface="Times New Roman"/>
                <a:cs typeface="Times New Roman"/>
                <a:sym typeface="Times New Roman"/>
              </a:rPr>
              <a:t>')</a:t>
            </a:r>
            <a:r>
              <a:rPr lang="en-US" sz="3200" strike="noStrike" u="none">
                <a:solidFill>
                  <a:srgbClr val="FF751F"/>
                </a:solidFill>
                <a:latin typeface="Times New Roman"/>
                <a:ea typeface="Times New Roman"/>
                <a:cs typeface="Times New Roman"/>
                <a:sym typeface="Times New Roman"/>
              </a:rPr>
              <a:t>!</a:t>
            </a:r>
            <a:r>
              <a:rPr lang="en-US" sz="3200" strike="noStrike" u="none">
                <a:solidFill>
                  <a:srgbClr val="000000"/>
                </a:solidFill>
                <a:latin typeface="Times New Roman"/>
                <a:ea typeface="Times New Roman"/>
                <a:cs typeface="Times New Roman"/>
                <a:sym typeface="Times New Roman"/>
              </a:rPr>
              <a:t>;</a:t>
            </a:r>
          </a:p>
          <a:p>
            <a:pPr algn="l">
              <a:lnSpc>
                <a:spcPts val="5120"/>
              </a:lnSpc>
            </a:pPr>
            <a:r>
              <a:rPr lang="en-US" sz="3200" strike="noStrike" u="none">
                <a:solidFill>
                  <a:srgbClr val="000000"/>
                </a:solidFill>
                <a:latin typeface="Times New Roman"/>
                <a:ea typeface="Times New Roman"/>
                <a:cs typeface="Times New Roman"/>
                <a:sym typeface="Times New Roman"/>
              </a:rPr>
              <a:t>} </a:t>
            </a:r>
            <a:r>
              <a:rPr lang="en-US" sz="3200" strike="noStrike" u="none">
                <a:solidFill>
                  <a:srgbClr val="CB6CE6"/>
                </a:solidFill>
                <a:latin typeface="Times New Roman"/>
                <a:ea typeface="Times New Roman"/>
                <a:cs typeface="Times New Roman"/>
                <a:sym typeface="Times New Roman"/>
              </a:rPr>
              <a:t>else</a:t>
            </a:r>
            <a:r>
              <a:rPr lang="en-US" sz="3200" strike="noStrike" u="none">
                <a:solidFill>
                  <a:srgbClr val="000000"/>
                </a:solidFill>
                <a:latin typeface="Times New Roman"/>
                <a:ea typeface="Times New Roman"/>
                <a:cs typeface="Times New Roman"/>
                <a:sym typeface="Times New Roman"/>
              </a:rPr>
              <a:t> {</a:t>
            </a:r>
          </a:p>
          <a:p>
            <a:pPr algn="l">
              <a:lnSpc>
                <a:spcPts val="5120"/>
              </a:lnSpc>
            </a:pPr>
            <a:r>
              <a:rPr lang="en-US" sz="3200" strike="noStrike" u="none">
                <a:solidFill>
                  <a:srgbClr val="000000"/>
                </a:solidFill>
                <a:latin typeface="Times New Roman"/>
                <a:ea typeface="Times New Roman"/>
                <a:cs typeface="Times New Roman"/>
                <a:sym typeface="Times New Roman"/>
              </a:rPr>
              <a:t>  darkMode</a:t>
            </a:r>
            <a:r>
              <a:rPr lang="en-US" sz="3200" strike="noStrike" u="none">
                <a:solidFill>
                  <a:srgbClr val="FF751F"/>
                </a:solidFill>
                <a:latin typeface="Times New Roman"/>
                <a:ea typeface="Times New Roman"/>
                <a:cs typeface="Times New Roman"/>
                <a:sym typeface="Times New Roman"/>
              </a:rPr>
              <a:t> =</a:t>
            </a:r>
            <a:r>
              <a:rPr lang="en-US" sz="3200" strike="noStrike" u="none">
                <a:solidFill>
                  <a:srgbClr val="000000"/>
                </a:solidFill>
                <a:latin typeface="Times New Roman"/>
                <a:ea typeface="Times New Roman"/>
                <a:cs typeface="Times New Roman"/>
                <a:sym typeface="Times New Roman"/>
              </a:rPr>
              <a:t> </a:t>
            </a:r>
            <a:r>
              <a:rPr lang="en-US" sz="3200" strike="noStrike" u="none">
                <a:solidFill>
                  <a:srgbClr val="FF3131"/>
                </a:solidFill>
                <a:latin typeface="Times New Roman"/>
                <a:ea typeface="Times New Roman"/>
                <a:cs typeface="Times New Roman"/>
                <a:sym typeface="Times New Roman"/>
              </a:rPr>
              <a:t>false</a:t>
            </a:r>
            <a:r>
              <a:rPr lang="en-US" sz="3200" strike="noStrike" u="none">
                <a:solidFill>
                  <a:srgbClr val="000000"/>
                </a:solidFill>
                <a:latin typeface="Times New Roman"/>
                <a:ea typeface="Times New Roman"/>
                <a:cs typeface="Times New Roman"/>
                <a:sym typeface="Times New Roman"/>
              </a:rPr>
              <a:t>;</a:t>
            </a:r>
          </a:p>
          <a:p>
            <a:pPr algn="l">
              <a:lnSpc>
                <a:spcPts val="5120"/>
              </a:lnSpc>
            </a:pPr>
            <a:r>
              <a:rPr lang="en-US" sz="3200" strike="noStrike" u="none">
                <a:solidFill>
                  <a:srgbClr val="000000"/>
                </a:solidFill>
                <a:latin typeface="Times New Roman"/>
                <a:ea typeface="Times New Roman"/>
                <a:cs typeface="Times New Roman"/>
                <a:sym typeface="Times New Roman"/>
              </a:rPr>
              <a:t>}</a:t>
            </a:r>
          </a:p>
          <a:p>
            <a:pPr algn="l">
              <a:lnSpc>
                <a:spcPts val="5120"/>
              </a:lnSpc>
            </a:pPr>
          </a:p>
        </p:txBody>
      </p:sp>
      <p:sp>
        <p:nvSpPr>
          <p:cNvPr name="AutoShape 4" id="4"/>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5" id="5"/>
          <p:cNvSpPr txBox="true"/>
          <p:nvPr/>
        </p:nvSpPr>
        <p:spPr>
          <a:xfrm rot="0">
            <a:off x="1156874" y="1195725"/>
            <a:ext cx="133575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Các lỗi thường gặp</a:t>
            </a:r>
          </a:p>
        </p:txBody>
      </p:sp>
      <p:sp>
        <p:nvSpPr>
          <p:cNvPr name="TextBox 6" id="6"/>
          <p:cNvSpPr txBox="true"/>
          <p:nvPr/>
        </p:nvSpPr>
        <p:spPr>
          <a:xfrm rot="0">
            <a:off x="1156874" y="2452390"/>
            <a:ext cx="15653034" cy="637540"/>
          </a:xfrm>
          <a:prstGeom prst="rect">
            <a:avLst/>
          </a:prstGeom>
        </p:spPr>
        <p:txBody>
          <a:bodyPr anchor="t" rtlCol="false" tIns="0" lIns="0" bIns="0" rIns="0">
            <a:spAutoFit/>
          </a:bodyPr>
          <a:lstStyle/>
          <a:p>
            <a:pPr algn="l">
              <a:lnSpc>
                <a:spcPts val="5120"/>
              </a:lnSpc>
            </a:pPr>
            <a:r>
              <a:rPr lang="en-US" b="true" sz="3200">
                <a:solidFill>
                  <a:srgbClr val="000000"/>
                </a:solidFill>
                <a:latin typeface="Times New Roman Bold"/>
                <a:ea typeface="Times New Roman Bold"/>
                <a:cs typeface="Times New Roman Bold"/>
                <a:sym typeface="Times New Roman Bold"/>
              </a:rPr>
              <a:t>2. Kiểm tra key trước khi đọc:</a:t>
            </a:r>
          </a:p>
        </p:txBody>
      </p:sp>
      <p:sp>
        <p:nvSpPr>
          <p:cNvPr name="TextBox 7" id="7"/>
          <p:cNvSpPr txBox="true"/>
          <p:nvPr/>
        </p:nvSpPr>
        <p:spPr>
          <a:xfrm rot="0">
            <a:off x="1156874" y="7110095"/>
            <a:ext cx="6058853" cy="566420"/>
          </a:xfrm>
          <a:prstGeom prst="rect">
            <a:avLst/>
          </a:prstGeom>
        </p:spPr>
        <p:txBody>
          <a:bodyPr anchor="t" rtlCol="false" tIns="0" lIns="0" bIns="0" rIns="0">
            <a:spAutoFit/>
          </a:bodyPr>
          <a:lstStyle/>
          <a:p>
            <a:pPr algn="l">
              <a:lnSpc>
                <a:spcPts val="4480"/>
              </a:lnSpc>
              <a:spcBef>
                <a:spcPct val="0"/>
              </a:spcBef>
            </a:pPr>
            <a:r>
              <a:rPr lang="en-US" b="true" sz="3200">
                <a:solidFill>
                  <a:srgbClr val="000000"/>
                </a:solidFill>
                <a:latin typeface="Times New Roman Bold"/>
                <a:ea typeface="Times New Roman Bold"/>
                <a:cs typeface="Times New Roman Bold"/>
                <a:sym typeface="Times New Roman Bold"/>
              </a:rPr>
              <a:t>3. Đặt mặc định khi tạo ứng dụng: </a:t>
            </a:r>
          </a:p>
        </p:txBody>
      </p:sp>
      <p:sp>
        <p:nvSpPr>
          <p:cNvPr name="TextBox 8" id="8"/>
          <p:cNvSpPr txBox="true"/>
          <p:nvPr/>
        </p:nvSpPr>
        <p:spPr>
          <a:xfrm rot="0">
            <a:off x="2562494" y="7809865"/>
            <a:ext cx="5326499" cy="637540"/>
          </a:xfrm>
          <a:prstGeom prst="rect">
            <a:avLst/>
          </a:prstGeom>
        </p:spPr>
        <p:txBody>
          <a:bodyPr anchor="t" rtlCol="false" tIns="0" lIns="0" bIns="0" rIns="0">
            <a:spAutoFit/>
          </a:bodyPr>
          <a:lstStyle/>
          <a:p>
            <a:pPr algn="ctr">
              <a:lnSpc>
                <a:spcPts val="5120"/>
              </a:lnSpc>
              <a:spcBef>
                <a:spcPct val="0"/>
              </a:spcBef>
            </a:pPr>
            <a:r>
              <a:rPr lang="en-US" sz="3200">
                <a:solidFill>
                  <a:srgbClr val="000000"/>
                </a:solidFill>
                <a:latin typeface="Times New Roman"/>
                <a:ea typeface="Times New Roman"/>
                <a:cs typeface="Times New Roman"/>
                <a:sym typeface="Times New Roman"/>
              </a:rPr>
              <a:t>prefs.</a:t>
            </a:r>
            <a:r>
              <a:rPr lang="en-US" sz="3200">
                <a:solidFill>
                  <a:srgbClr val="00BF63"/>
                </a:solidFill>
                <a:latin typeface="Times New Roman"/>
                <a:ea typeface="Times New Roman"/>
                <a:cs typeface="Times New Roman"/>
                <a:sym typeface="Times New Roman"/>
              </a:rPr>
              <a:t>setBool</a:t>
            </a:r>
            <a:r>
              <a:rPr lang="en-US" sz="3200">
                <a:solidFill>
                  <a:srgbClr val="000000"/>
                </a:solidFill>
                <a:latin typeface="Times New Roman"/>
                <a:ea typeface="Times New Roman"/>
                <a:cs typeface="Times New Roman"/>
                <a:sym typeface="Times New Roman"/>
              </a:rPr>
              <a:t>('</a:t>
            </a:r>
            <a:r>
              <a:rPr lang="en-US" sz="3200">
                <a:solidFill>
                  <a:srgbClr val="7ED957"/>
                </a:solidFill>
                <a:latin typeface="Times New Roman"/>
                <a:ea typeface="Times New Roman"/>
                <a:cs typeface="Times New Roman"/>
                <a:sym typeface="Times New Roman"/>
              </a:rPr>
              <a:t>darkMode</a:t>
            </a:r>
            <a:r>
              <a:rPr lang="en-US" sz="3200">
                <a:solidFill>
                  <a:srgbClr val="000000"/>
                </a:solidFill>
                <a:latin typeface="Times New Roman"/>
                <a:ea typeface="Times New Roman"/>
                <a:cs typeface="Times New Roman"/>
                <a:sym typeface="Times New Roman"/>
              </a:rPr>
              <a:t>', </a:t>
            </a:r>
            <a:r>
              <a:rPr lang="en-US" sz="3200">
                <a:solidFill>
                  <a:srgbClr val="FF3131"/>
                </a:solidFill>
                <a:latin typeface="Times New Roman"/>
                <a:ea typeface="Times New Roman"/>
                <a:cs typeface="Times New Roman"/>
                <a:sym typeface="Times New Roman"/>
              </a:rPr>
              <a:t>false</a:t>
            </a:r>
            <a:r>
              <a:rPr lang="en-US" sz="3200">
                <a:solidFill>
                  <a:srgbClr val="000000"/>
                </a:solidFill>
                <a:latin typeface="Times New Roman"/>
                <a:ea typeface="Times New Roman"/>
                <a:cs typeface="Times New Roman"/>
                <a:sym typeface="Times New Roman"/>
              </a:rPr>
              <a:t>);</a:t>
            </a:r>
          </a:p>
        </p:txBody>
      </p:sp>
      <p:sp>
        <p:nvSpPr>
          <p:cNvPr name="TextBox 9" id="9"/>
          <p:cNvSpPr txBox="true"/>
          <p:nvPr/>
        </p:nvSpPr>
        <p:spPr>
          <a:xfrm rot="0">
            <a:off x="6770253" y="2275652"/>
            <a:ext cx="890946" cy="815528"/>
          </a:xfrm>
          <a:prstGeom prst="rect">
            <a:avLst/>
          </a:prstGeom>
        </p:spPr>
        <p:txBody>
          <a:bodyPr anchor="t" rtlCol="false" tIns="0" lIns="0" bIns="0" rIns="0">
            <a:spAutoFit/>
          </a:bodyPr>
          <a:lstStyle/>
          <a:p>
            <a:pPr algn="ctr">
              <a:lnSpc>
                <a:spcPts val="6667"/>
              </a:lnSpc>
              <a:spcBef>
                <a:spcPct val="0"/>
              </a:spcBef>
            </a:pPr>
            <a:r>
              <a:rPr lang="en-US" sz="4762" spc="476">
                <a:solidFill>
                  <a:srgbClr val="000000"/>
                </a:solidFill>
                <a:latin typeface="Times New Roman"/>
                <a:ea typeface="Times New Roman"/>
                <a:cs typeface="Times New Roman"/>
                <a:sym typeface="Times New Roman"/>
              </a:rPr>
              <a:t>✅</a:t>
            </a:r>
          </a:p>
        </p:txBody>
      </p:sp>
      <p:sp>
        <p:nvSpPr>
          <p:cNvPr name="TextBox 10" id="10"/>
          <p:cNvSpPr txBox="true"/>
          <p:nvPr/>
        </p:nvSpPr>
        <p:spPr>
          <a:xfrm rot="0">
            <a:off x="7614723" y="6860987"/>
            <a:ext cx="890946" cy="815528"/>
          </a:xfrm>
          <a:prstGeom prst="rect">
            <a:avLst/>
          </a:prstGeom>
        </p:spPr>
        <p:txBody>
          <a:bodyPr anchor="t" rtlCol="false" tIns="0" lIns="0" bIns="0" rIns="0">
            <a:spAutoFit/>
          </a:bodyPr>
          <a:lstStyle/>
          <a:p>
            <a:pPr algn="ctr">
              <a:lnSpc>
                <a:spcPts val="6667"/>
              </a:lnSpc>
              <a:spcBef>
                <a:spcPct val="0"/>
              </a:spcBef>
            </a:pPr>
            <a:r>
              <a:rPr lang="en-US" sz="4762" spc="476">
                <a:solidFill>
                  <a:srgbClr val="000000"/>
                </a:solidFill>
                <a:latin typeface="Times New Roman"/>
                <a:ea typeface="Times New Roman"/>
                <a:cs typeface="Times New Roman"/>
                <a:sym typeface="Times New Roman"/>
              </a:rPr>
              <a:t>✅</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575"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TextBox 3" id="3"/>
          <p:cNvSpPr txBox="true"/>
          <p:nvPr/>
        </p:nvSpPr>
        <p:spPr>
          <a:xfrm rot="0">
            <a:off x="1166399" y="3223280"/>
            <a:ext cx="16264257" cy="3228340"/>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Các phần k</a:t>
            </a:r>
            <a:r>
              <a:rPr lang="en-US" sz="3200" strike="noStrike" u="none">
                <a:solidFill>
                  <a:srgbClr val="000000"/>
                </a:solidFill>
                <a:latin typeface="Times New Roman"/>
                <a:ea typeface="Times New Roman"/>
                <a:cs typeface="Times New Roman"/>
                <a:sym typeface="Times New Roman"/>
              </a:rPr>
              <a:t>hác nhau trong ứng dụng sử dụng cùng tên key để lưu dữ liệu.</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SharedPreferences không có namespace hoặc phân vùng, nên nếu 2 module cùng ghi "user", giá trị sau sẽ ghi đè giá trị trước.</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Không có cảnh báo =&gt; khó phát hiện lỗi, đặc biệt khi debug.</a:t>
            </a:r>
          </a:p>
          <a:p>
            <a:pPr algn="l" marL="0" indent="0" lvl="0">
              <a:lnSpc>
                <a:spcPts val="5120"/>
              </a:lnSpc>
            </a:pPr>
          </a:p>
        </p:txBody>
      </p:sp>
      <p:sp>
        <p:nvSpPr>
          <p:cNvPr name="AutoShape 4" id="4"/>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5" id="5"/>
          <p:cNvSpPr txBox="true"/>
          <p:nvPr/>
        </p:nvSpPr>
        <p:spPr>
          <a:xfrm rot="0">
            <a:off x="1156874" y="1195725"/>
            <a:ext cx="133575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Các lỗi thường gặp</a:t>
            </a:r>
          </a:p>
        </p:txBody>
      </p:sp>
      <p:sp>
        <p:nvSpPr>
          <p:cNvPr name="TextBox 6" id="6"/>
          <p:cNvSpPr txBox="true"/>
          <p:nvPr/>
        </p:nvSpPr>
        <p:spPr>
          <a:xfrm rot="0">
            <a:off x="1156874" y="2452390"/>
            <a:ext cx="15653034" cy="637540"/>
          </a:xfrm>
          <a:prstGeom prst="rect">
            <a:avLst/>
          </a:prstGeom>
        </p:spPr>
        <p:txBody>
          <a:bodyPr anchor="t" rtlCol="false" tIns="0" lIns="0" bIns="0" rIns="0">
            <a:spAutoFit/>
          </a:bodyPr>
          <a:lstStyle/>
          <a:p>
            <a:pPr algn="l">
              <a:lnSpc>
                <a:spcPts val="5120"/>
              </a:lnSpc>
            </a:pPr>
            <a:r>
              <a:rPr lang="en-US" b="true" sz="3200">
                <a:solidFill>
                  <a:srgbClr val="000000"/>
                </a:solidFill>
                <a:latin typeface="Times New Roman Bold"/>
                <a:ea typeface="Times New Roman Bold"/>
                <a:cs typeface="Times New Roman Bold"/>
                <a:sym typeface="Times New Roman Bold"/>
              </a:rPr>
              <a:t>Lỗi ghi đè nhầm key:</a:t>
            </a:r>
          </a:p>
        </p:txBody>
      </p:sp>
      <p:sp>
        <p:nvSpPr>
          <p:cNvPr name="TextBox 7" id="7"/>
          <p:cNvSpPr txBox="true"/>
          <p:nvPr/>
        </p:nvSpPr>
        <p:spPr>
          <a:xfrm rot="0">
            <a:off x="1166399" y="6157738"/>
            <a:ext cx="9923145" cy="1832610"/>
          </a:xfrm>
          <a:prstGeom prst="rect">
            <a:avLst/>
          </a:prstGeom>
        </p:spPr>
        <p:txBody>
          <a:bodyPr anchor="t" rtlCol="false" tIns="0" lIns="0" bIns="0" rIns="0">
            <a:spAutoFit/>
          </a:bodyPr>
          <a:lstStyle/>
          <a:p>
            <a:pPr algn="l">
              <a:lnSpc>
                <a:spcPts val="5599"/>
              </a:lnSpc>
            </a:pPr>
            <a:r>
              <a:rPr lang="en-US" sz="3999" b="true">
                <a:solidFill>
                  <a:srgbClr val="000000"/>
                </a:solidFill>
                <a:latin typeface="Times New Roman Bold"/>
                <a:ea typeface="Times New Roman Bold"/>
                <a:cs typeface="Times New Roman Bold"/>
                <a:sym typeface="Times New Roman Bold"/>
              </a:rPr>
              <a:t>Cách giải quyết</a:t>
            </a:r>
          </a:p>
          <a:p>
            <a:pPr algn="l">
              <a:lnSpc>
                <a:spcPts val="4480"/>
              </a:lnSpc>
            </a:pPr>
          </a:p>
          <a:p>
            <a:pPr algn="l">
              <a:lnSpc>
                <a:spcPts val="4480"/>
              </a:lnSpc>
              <a:spcBef>
                <a:spcPct val="0"/>
              </a:spcBef>
            </a:pPr>
            <a:r>
              <a:rPr lang="en-US" b="true" sz="3200">
                <a:solidFill>
                  <a:srgbClr val="000000"/>
                </a:solidFill>
                <a:latin typeface="Times New Roman Bold"/>
                <a:ea typeface="Times New Roman Bold"/>
                <a:cs typeface="Times New Roman Bold"/>
                <a:sym typeface="Times New Roman Bold"/>
              </a:rPr>
              <a:t>1. Quy ước đặt tên key rõ ràng, có prefix theo chức năng:</a:t>
            </a:r>
          </a:p>
        </p:txBody>
      </p:sp>
      <p:sp>
        <p:nvSpPr>
          <p:cNvPr name="TextBox 8" id="8"/>
          <p:cNvSpPr txBox="true"/>
          <p:nvPr/>
        </p:nvSpPr>
        <p:spPr>
          <a:xfrm rot="0">
            <a:off x="3043418" y="8190373"/>
            <a:ext cx="9584770" cy="1690370"/>
          </a:xfrm>
          <a:prstGeom prst="rect">
            <a:avLst/>
          </a:prstGeom>
        </p:spPr>
        <p:txBody>
          <a:bodyPr anchor="t" rtlCol="false" tIns="0" lIns="0" bIns="0" rIns="0">
            <a:spAutoFit/>
          </a:bodyPr>
          <a:lstStyle/>
          <a:p>
            <a:pPr algn="l">
              <a:lnSpc>
                <a:spcPts val="4480"/>
              </a:lnSpc>
              <a:spcBef>
                <a:spcPct val="0"/>
              </a:spcBef>
            </a:pPr>
            <a:r>
              <a:rPr lang="en-US" sz="3200">
                <a:solidFill>
                  <a:srgbClr val="CB6CE6"/>
                </a:solidFill>
                <a:latin typeface="Times New Roman"/>
                <a:ea typeface="Times New Roman"/>
                <a:cs typeface="Times New Roman"/>
                <a:sym typeface="Times New Roman"/>
              </a:rPr>
              <a:t>awa</a:t>
            </a:r>
            <a:r>
              <a:rPr lang="en-US" sz="3200">
                <a:solidFill>
                  <a:srgbClr val="CB6CE6"/>
                </a:solidFill>
                <a:latin typeface="Times New Roman"/>
                <a:ea typeface="Times New Roman"/>
                <a:cs typeface="Times New Roman"/>
                <a:sym typeface="Times New Roman"/>
              </a:rPr>
              <a:t>it</a:t>
            </a:r>
            <a:r>
              <a:rPr lang="en-US" sz="3200">
                <a:solidFill>
                  <a:srgbClr val="000000"/>
                </a:solidFill>
                <a:latin typeface="Times New Roman"/>
                <a:ea typeface="Times New Roman"/>
                <a:cs typeface="Times New Roman"/>
                <a:sym typeface="Times New Roman"/>
              </a:rPr>
              <a:t> prefs.</a:t>
            </a:r>
            <a:r>
              <a:rPr lang="en-US" sz="3200">
                <a:solidFill>
                  <a:srgbClr val="00BF63"/>
                </a:solidFill>
                <a:latin typeface="Times New Roman"/>
                <a:ea typeface="Times New Roman"/>
                <a:cs typeface="Times New Roman"/>
                <a:sym typeface="Times New Roman"/>
              </a:rPr>
              <a:t>setString</a:t>
            </a:r>
            <a:r>
              <a:rPr lang="en-US" sz="3200">
                <a:solidFill>
                  <a:srgbClr val="000000"/>
                </a:solidFill>
                <a:latin typeface="Times New Roman"/>
                <a:ea typeface="Times New Roman"/>
                <a:cs typeface="Times New Roman"/>
                <a:sym typeface="Times New Roman"/>
              </a:rPr>
              <a:t>('</a:t>
            </a:r>
            <a:r>
              <a:rPr lang="en-US" sz="3200">
                <a:solidFill>
                  <a:srgbClr val="7ED957"/>
                </a:solidFill>
                <a:latin typeface="Times New Roman"/>
                <a:ea typeface="Times New Roman"/>
                <a:cs typeface="Times New Roman"/>
                <a:sym typeface="Times New Roman"/>
              </a:rPr>
              <a:t>auth_userToken</a:t>
            </a:r>
            <a:r>
              <a:rPr lang="en-US" sz="3200">
                <a:solidFill>
                  <a:srgbClr val="000000"/>
                </a:solidFill>
                <a:latin typeface="Times New Roman"/>
                <a:ea typeface="Times New Roman"/>
                <a:cs typeface="Times New Roman"/>
                <a:sym typeface="Times New Roman"/>
              </a:rPr>
              <a:t>', '</a:t>
            </a:r>
            <a:r>
              <a:rPr lang="en-US" sz="3200">
                <a:solidFill>
                  <a:srgbClr val="7ED957"/>
                </a:solidFill>
                <a:latin typeface="Times New Roman"/>
                <a:ea typeface="Times New Roman"/>
                <a:cs typeface="Times New Roman"/>
                <a:sym typeface="Times New Roman"/>
              </a:rPr>
              <a:t>token_ABC</a:t>
            </a:r>
            <a:r>
              <a:rPr lang="en-US" sz="3200">
                <a:solidFill>
                  <a:srgbClr val="000000"/>
                </a:solidFill>
                <a:latin typeface="Times New Roman"/>
                <a:ea typeface="Times New Roman"/>
                <a:cs typeface="Times New Roman"/>
                <a:sym typeface="Times New Roman"/>
              </a:rPr>
              <a:t>');</a:t>
            </a:r>
          </a:p>
          <a:p>
            <a:pPr algn="l">
              <a:lnSpc>
                <a:spcPts val="4480"/>
              </a:lnSpc>
              <a:spcBef>
                <a:spcPct val="0"/>
              </a:spcBef>
            </a:pPr>
            <a:r>
              <a:rPr lang="en-US" sz="3200">
                <a:solidFill>
                  <a:srgbClr val="CB6CE6"/>
                </a:solidFill>
                <a:latin typeface="Times New Roman"/>
                <a:ea typeface="Times New Roman"/>
                <a:cs typeface="Times New Roman"/>
                <a:sym typeface="Times New Roman"/>
              </a:rPr>
              <a:t>await</a:t>
            </a:r>
            <a:r>
              <a:rPr lang="en-US" sz="3200">
                <a:solidFill>
                  <a:srgbClr val="000000"/>
                </a:solidFill>
                <a:latin typeface="Times New Roman"/>
                <a:ea typeface="Times New Roman"/>
                <a:cs typeface="Times New Roman"/>
                <a:sym typeface="Times New Roman"/>
              </a:rPr>
              <a:t> prefs.</a:t>
            </a:r>
            <a:r>
              <a:rPr lang="en-US" sz="3200">
                <a:solidFill>
                  <a:srgbClr val="00BF63"/>
                </a:solidFill>
                <a:latin typeface="Times New Roman"/>
                <a:ea typeface="Times New Roman"/>
                <a:cs typeface="Times New Roman"/>
                <a:sym typeface="Times New Roman"/>
              </a:rPr>
              <a:t>setString</a:t>
            </a:r>
            <a:r>
              <a:rPr lang="en-US" sz="3200">
                <a:solidFill>
                  <a:srgbClr val="000000"/>
                </a:solidFill>
                <a:latin typeface="Times New Roman"/>
                <a:ea typeface="Times New Roman"/>
                <a:cs typeface="Times New Roman"/>
                <a:sym typeface="Times New Roman"/>
              </a:rPr>
              <a:t>('</a:t>
            </a:r>
            <a:r>
              <a:rPr lang="en-US" sz="3200">
                <a:solidFill>
                  <a:srgbClr val="7ED957"/>
                </a:solidFill>
                <a:latin typeface="Times New Roman"/>
                <a:ea typeface="Times New Roman"/>
                <a:cs typeface="Times New Roman"/>
                <a:sym typeface="Times New Roman"/>
              </a:rPr>
              <a:t>profile_userName</a:t>
            </a:r>
            <a:r>
              <a:rPr lang="en-US" sz="3200">
                <a:solidFill>
                  <a:srgbClr val="000000"/>
                </a:solidFill>
                <a:latin typeface="Times New Roman"/>
                <a:ea typeface="Times New Roman"/>
                <a:cs typeface="Times New Roman"/>
                <a:sym typeface="Times New Roman"/>
              </a:rPr>
              <a:t>', '</a:t>
            </a:r>
            <a:r>
              <a:rPr lang="en-US" sz="3200">
                <a:solidFill>
                  <a:srgbClr val="7ED957"/>
                </a:solidFill>
                <a:latin typeface="Times New Roman"/>
                <a:ea typeface="Times New Roman"/>
                <a:cs typeface="Times New Roman"/>
                <a:sym typeface="Times New Roman"/>
              </a:rPr>
              <a:t>Nguyễn Văn A</a:t>
            </a:r>
            <a:r>
              <a:rPr lang="en-US" sz="3200">
                <a:solidFill>
                  <a:srgbClr val="000000"/>
                </a:solidFill>
                <a:latin typeface="Times New Roman"/>
                <a:ea typeface="Times New Roman"/>
                <a:cs typeface="Times New Roman"/>
                <a:sym typeface="Times New Roman"/>
              </a:rPr>
              <a:t>');</a:t>
            </a:r>
          </a:p>
          <a:p>
            <a:pPr algn="l">
              <a:lnSpc>
                <a:spcPts val="4480"/>
              </a:lnSpc>
              <a:spcBef>
                <a:spcPct val="0"/>
              </a:spcBef>
            </a:pPr>
          </a:p>
        </p:txBody>
      </p:sp>
      <p:sp>
        <p:nvSpPr>
          <p:cNvPr name="TextBox 9" id="9"/>
          <p:cNvSpPr txBox="true"/>
          <p:nvPr/>
        </p:nvSpPr>
        <p:spPr>
          <a:xfrm rot="0">
            <a:off x="11526513" y="7174821"/>
            <a:ext cx="890946" cy="815528"/>
          </a:xfrm>
          <a:prstGeom prst="rect">
            <a:avLst/>
          </a:prstGeom>
        </p:spPr>
        <p:txBody>
          <a:bodyPr anchor="t" rtlCol="false" tIns="0" lIns="0" bIns="0" rIns="0">
            <a:spAutoFit/>
          </a:bodyPr>
          <a:lstStyle/>
          <a:p>
            <a:pPr algn="ctr">
              <a:lnSpc>
                <a:spcPts val="6667"/>
              </a:lnSpc>
              <a:spcBef>
                <a:spcPct val="0"/>
              </a:spcBef>
            </a:pPr>
            <a:r>
              <a:rPr lang="en-US" sz="4762" spc="476">
                <a:solidFill>
                  <a:srgbClr val="000000"/>
                </a:solidFill>
                <a:latin typeface="Times New Roman"/>
                <a:ea typeface="Times New Roman"/>
                <a:cs typeface="Times New Roman"/>
                <a:sym typeface="Times New Roman"/>
              </a:rPr>
              <a:t>✅</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575"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TextBox 3" id="3"/>
          <p:cNvSpPr txBox="true"/>
          <p:nvPr/>
        </p:nvSpPr>
        <p:spPr>
          <a:xfrm rot="0">
            <a:off x="3862551" y="3797238"/>
            <a:ext cx="7946146" cy="3876040"/>
          </a:xfrm>
          <a:prstGeom prst="rect">
            <a:avLst/>
          </a:prstGeom>
        </p:spPr>
        <p:txBody>
          <a:bodyPr anchor="t" rtlCol="false" tIns="0" lIns="0" bIns="0" rIns="0">
            <a:spAutoFit/>
          </a:bodyPr>
          <a:lstStyle/>
          <a:p>
            <a:pPr algn="l">
              <a:lnSpc>
                <a:spcPts val="5120"/>
              </a:lnSpc>
            </a:pPr>
            <a:r>
              <a:rPr lang="en-US" sz="3200">
                <a:solidFill>
                  <a:srgbClr val="CB6CE6"/>
                </a:solidFill>
                <a:latin typeface="Times New Roman"/>
                <a:ea typeface="Times New Roman"/>
                <a:cs typeface="Times New Roman"/>
                <a:sym typeface="Times New Roman"/>
              </a:rPr>
              <a:t>class</a:t>
            </a:r>
            <a:r>
              <a:rPr lang="en-US" sz="3200">
                <a:solidFill>
                  <a:srgbClr val="000000"/>
                </a:solidFill>
                <a:latin typeface="Times New Roman"/>
                <a:ea typeface="Times New Roman"/>
                <a:cs typeface="Times New Roman"/>
                <a:sym typeface="Times New Roman"/>
              </a:rPr>
              <a:t> </a:t>
            </a:r>
            <a:r>
              <a:rPr lang="en-US" sz="3200">
                <a:solidFill>
                  <a:srgbClr val="0097B2"/>
                </a:solidFill>
                <a:latin typeface="Times New Roman"/>
                <a:ea typeface="Times New Roman"/>
                <a:cs typeface="Times New Roman"/>
                <a:sym typeface="Times New Roman"/>
              </a:rPr>
              <a:t>PrefKeys</a:t>
            </a:r>
            <a:r>
              <a:rPr lang="en-US" sz="3200">
                <a:solidFill>
                  <a:srgbClr val="000000"/>
                </a:solidFill>
                <a:latin typeface="Times New Roman"/>
                <a:ea typeface="Times New Roman"/>
                <a:cs typeface="Times New Roman"/>
                <a:sym typeface="Times New Roman"/>
              </a:rPr>
              <a:t> {</a:t>
            </a:r>
          </a:p>
          <a:p>
            <a:pPr algn="l">
              <a:lnSpc>
                <a:spcPts val="5120"/>
              </a:lnSpc>
            </a:pPr>
            <a:r>
              <a:rPr lang="en-US" sz="3200">
                <a:solidFill>
                  <a:srgbClr val="000000"/>
                </a:solidFill>
                <a:latin typeface="Times New Roman"/>
                <a:ea typeface="Times New Roman"/>
                <a:cs typeface="Times New Roman"/>
                <a:sym typeface="Times New Roman"/>
              </a:rPr>
              <a:t>  </a:t>
            </a:r>
            <a:r>
              <a:rPr lang="en-US" sz="3200">
                <a:solidFill>
                  <a:srgbClr val="FF3131"/>
                </a:solidFill>
                <a:latin typeface="Times New Roman"/>
                <a:ea typeface="Times New Roman"/>
                <a:cs typeface="Times New Roman"/>
                <a:sym typeface="Times New Roman"/>
              </a:rPr>
              <a:t>s</a:t>
            </a:r>
            <a:r>
              <a:rPr lang="en-US" sz="3200" strike="noStrike" u="none">
                <a:solidFill>
                  <a:srgbClr val="FF3131"/>
                </a:solidFill>
                <a:latin typeface="Times New Roman"/>
                <a:ea typeface="Times New Roman"/>
                <a:cs typeface="Times New Roman"/>
                <a:sym typeface="Times New Roman"/>
              </a:rPr>
              <a:t>tatic const</a:t>
            </a:r>
            <a:r>
              <a:rPr lang="en-US" sz="3200" strike="noStrike" u="none">
                <a:solidFill>
                  <a:srgbClr val="000000"/>
                </a:solidFill>
                <a:latin typeface="Times New Roman"/>
                <a:ea typeface="Times New Roman"/>
                <a:cs typeface="Times New Roman"/>
                <a:sym typeface="Times New Roman"/>
              </a:rPr>
              <a:t> userToken </a:t>
            </a:r>
            <a:r>
              <a:rPr lang="en-US" sz="3200" strike="noStrike" u="none">
                <a:solidFill>
                  <a:srgbClr val="FF751F"/>
                </a:solidFill>
                <a:latin typeface="Times New Roman"/>
                <a:ea typeface="Times New Roman"/>
                <a:cs typeface="Times New Roman"/>
                <a:sym typeface="Times New Roman"/>
              </a:rPr>
              <a:t>=</a:t>
            </a:r>
            <a:r>
              <a:rPr lang="en-US" sz="3200" strike="noStrike" u="none">
                <a:solidFill>
                  <a:srgbClr val="000000"/>
                </a:solidFill>
                <a:latin typeface="Times New Roman"/>
                <a:ea typeface="Times New Roman"/>
                <a:cs typeface="Times New Roman"/>
                <a:sym typeface="Times New Roman"/>
              </a:rPr>
              <a:t> '</a:t>
            </a:r>
            <a:r>
              <a:rPr lang="en-US" sz="3200" strike="noStrike" u="none">
                <a:solidFill>
                  <a:srgbClr val="7ED957"/>
                </a:solidFill>
                <a:latin typeface="Times New Roman"/>
                <a:ea typeface="Times New Roman"/>
                <a:cs typeface="Times New Roman"/>
                <a:sym typeface="Times New Roman"/>
              </a:rPr>
              <a:t>auth_userToken</a:t>
            </a:r>
            <a:r>
              <a:rPr lang="en-US" sz="3200" strike="noStrike" u="none">
                <a:solidFill>
                  <a:srgbClr val="000000"/>
                </a:solidFill>
                <a:latin typeface="Times New Roman"/>
                <a:ea typeface="Times New Roman"/>
                <a:cs typeface="Times New Roman"/>
                <a:sym typeface="Times New Roman"/>
              </a:rPr>
              <a:t>';</a:t>
            </a:r>
          </a:p>
          <a:p>
            <a:pPr algn="l">
              <a:lnSpc>
                <a:spcPts val="5120"/>
              </a:lnSpc>
            </a:pPr>
            <a:r>
              <a:rPr lang="en-US" sz="3200" strike="noStrike" u="none">
                <a:solidFill>
                  <a:srgbClr val="000000"/>
                </a:solidFill>
                <a:latin typeface="Times New Roman"/>
                <a:ea typeface="Times New Roman"/>
                <a:cs typeface="Times New Roman"/>
                <a:sym typeface="Times New Roman"/>
              </a:rPr>
              <a:t>  </a:t>
            </a:r>
            <a:r>
              <a:rPr lang="en-US" sz="3200" strike="noStrike" u="none">
                <a:solidFill>
                  <a:srgbClr val="FF3131"/>
                </a:solidFill>
                <a:latin typeface="Times New Roman"/>
                <a:ea typeface="Times New Roman"/>
                <a:cs typeface="Times New Roman"/>
                <a:sym typeface="Times New Roman"/>
              </a:rPr>
              <a:t>static const</a:t>
            </a:r>
            <a:r>
              <a:rPr lang="en-US" sz="3200" strike="noStrike" u="none">
                <a:solidFill>
                  <a:srgbClr val="000000"/>
                </a:solidFill>
                <a:latin typeface="Times New Roman"/>
                <a:ea typeface="Times New Roman"/>
                <a:cs typeface="Times New Roman"/>
                <a:sym typeface="Times New Roman"/>
              </a:rPr>
              <a:t> userName </a:t>
            </a:r>
            <a:r>
              <a:rPr lang="en-US" sz="3200" strike="noStrike" u="none">
                <a:solidFill>
                  <a:srgbClr val="FF751F"/>
                </a:solidFill>
                <a:latin typeface="Times New Roman"/>
                <a:ea typeface="Times New Roman"/>
                <a:cs typeface="Times New Roman"/>
                <a:sym typeface="Times New Roman"/>
              </a:rPr>
              <a:t>=</a:t>
            </a:r>
            <a:r>
              <a:rPr lang="en-US" sz="3200" strike="noStrike" u="none">
                <a:solidFill>
                  <a:srgbClr val="000000"/>
                </a:solidFill>
                <a:latin typeface="Times New Roman"/>
                <a:ea typeface="Times New Roman"/>
                <a:cs typeface="Times New Roman"/>
                <a:sym typeface="Times New Roman"/>
              </a:rPr>
              <a:t> '</a:t>
            </a:r>
            <a:r>
              <a:rPr lang="en-US" sz="3200" strike="noStrike" u="none">
                <a:solidFill>
                  <a:srgbClr val="7ED957"/>
                </a:solidFill>
                <a:latin typeface="Times New Roman"/>
                <a:ea typeface="Times New Roman"/>
                <a:cs typeface="Times New Roman"/>
                <a:sym typeface="Times New Roman"/>
              </a:rPr>
              <a:t>profile_userName</a:t>
            </a:r>
            <a:r>
              <a:rPr lang="en-US" sz="3200" strike="noStrike" u="none">
                <a:solidFill>
                  <a:srgbClr val="000000"/>
                </a:solidFill>
                <a:latin typeface="Times New Roman"/>
                <a:ea typeface="Times New Roman"/>
                <a:cs typeface="Times New Roman"/>
                <a:sym typeface="Times New Roman"/>
              </a:rPr>
              <a:t>';</a:t>
            </a:r>
          </a:p>
          <a:p>
            <a:pPr algn="l">
              <a:lnSpc>
                <a:spcPts val="5120"/>
              </a:lnSpc>
            </a:pPr>
            <a:r>
              <a:rPr lang="en-US" sz="3200" strike="noStrike" u="none">
                <a:solidFill>
                  <a:srgbClr val="000000"/>
                </a:solidFill>
                <a:latin typeface="Times New Roman"/>
                <a:ea typeface="Times New Roman"/>
                <a:cs typeface="Times New Roman"/>
                <a:sym typeface="Times New Roman"/>
              </a:rPr>
              <a:t> </a:t>
            </a:r>
            <a:r>
              <a:rPr lang="en-US" sz="3200" strike="noStrike" u="none">
                <a:solidFill>
                  <a:srgbClr val="000000"/>
                </a:solidFill>
                <a:latin typeface="Times New Roman"/>
                <a:ea typeface="Times New Roman"/>
                <a:cs typeface="Times New Roman"/>
                <a:sym typeface="Times New Roman"/>
              </a:rPr>
              <a:t> </a:t>
            </a:r>
            <a:r>
              <a:rPr lang="en-US" sz="3200" strike="noStrike" u="none">
                <a:solidFill>
                  <a:srgbClr val="FF3131"/>
                </a:solidFill>
                <a:latin typeface="Times New Roman"/>
                <a:ea typeface="Times New Roman"/>
                <a:cs typeface="Times New Roman"/>
                <a:sym typeface="Times New Roman"/>
              </a:rPr>
              <a:t>static const</a:t>
            </a:r>
            <a:r>
              <a:rPr lang="en-US" sz="3200" strike="noStrike" u="none">
                <a:solidFill>
                  <a:srgbClr val="000000"/>
                </a:solidFill>
                <a:latin typeface="Times New Roman"/>
                <a:ea typeface="Times New Roman"/>
                <a:cs typeface="Times New Roman"/>
                <a:sym typeface="Times New Roman"/>
              </a:rPr>
              <a:t> darkMode </a:t>
            </a:r>
            <a:r>
              <a:rPr lang="en-US" sz="3200" strike="noStrike" u="none">
                <a:solidFill>
                  <a:srgbClr val="FF751F"/>
                </a:solidFill>
                <a:latin typeface="Times New Roman"/>
                <a:ea typeface="Times New Roman"/>
                <a:cs typeface="Times New Roman"/>
                <a:sym typeface="Times New Roman"/>
              </a:rPr>
              <a:t>=</a:t>
            </a:r>
            <a:r>
              <a:rPr lang="en-US" sz="3200" strike="noStrike" u="none">
                <a:solidFill>
                  <a:srgbClr val="000000"/>
                </a:solidFill>
                <a:latin typeface="Times New Roman"/>
                <a:ea typeface="Times New Roman"/>
                <a:cs typeface="Times New Roman"/>
                <a:sym typeface="Times New Roman"/>
              </a:rPr>
              <a:t> '</a:t>
            </a:r>
            <a:r>
              <a:rPr lang="en-US" sz="3200" strike="noStrike" u="none">
                <a:solidFill>
                  <a:srgbClr val="7ED957"/>
                </a:solidFill>
                <a:latin typeface="Times New Roman"/>
                <a:ea typeface="Times New Roman"/>
                <a:cs typeface="Times New Roman"/>
                <a:sym typeface="Times New Roman"/>
              </a:rPr>
              <a:t>settings_darkMode</a:t>
            </a:r>
            <a:r>
              <a:rPr lang="en-US" sz="3200" strike="noStrike" u="none">
                <a:solidFill>
                  <a:srgbClr val="000000"/>
                </a:solidFill>
                <a:latin typeface="Times New Roman"/>
                <a:ea typeface="Times New Roman"/>
                <a:cs typeface="Times New Roman"/>
                <a:sym typeface="Times New Roman"/>
              </a:rPr>
              <a:t>';</a:t>
            </a:r>
          </a:p>
          <a:p>
            <a:pPr algn="l">
              <a:lnSpc>
                <a:spcPts val="5120"/>
              </a:lnSpc>
            </a:pPr>
            <a:r>
              <a:rPr lang="en-US" sz="3200" strike="noStrike" u="none">
                <a:solidFill>
                  <a:srgbClr val="000000"/>
                </a:solidFill>
                <a:latin typeface="Times New Roman"/>
                <a:ea typeface="Times New Roman"/>
                <a:cs typeface="Times New Roman"/>
                <a:sym typeface="Times New Roman"/>
              </a:rPr>
              <a:t>}</a:t>
            </a:r>
          </a:p>
          <a:p>
            <a:pPr algn="l">
              <a:lnSpc>
                <a:spcPts val="5120"/>
              </a:lnSpc>
            </a:pPr>
          </a:p>
        </p:txBody>
      </p:sp>
      <p:sp>
        <p:nvSpPr>
          <p:cNvPr name="AutoShape 4" id="4"/>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5" id="5"/>
          <p:cNvSpPr txBox="true"/>
          <p:nvPr/>
        </p:nvSpPr>
        <p:spPr>
          <a:xfrm rot="0">
            <a:off x="1156874" y="1195725"/>
            <a:ext cx="133575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Các lỗi thường gặp</a:t>
            </a:r>
          </a:p>
        </p:txBody>
      </p:sp>
      <p:sp>
        <p:nvSpPr>
          <p:cNvPr name="TextBox 6" id="6"/>
          <p:cNvSpPr txBox="true"/>
          <p:nvPr/>
        </p:nvSpPr>
        <p:spPr>
          <a:xfrm rot="0">
            <a:off x="1166399" y="2937530"/>
            <a:ext cx="15653034" cy="637540"/>
          </a:xfrm>
          <a:prstGeom prst="rect">
            <a:avLst/>
          </a:prstGeom>
        </p:spPr>
        <p:txBody>
          <a:bodyPr anchor="t" rtlCol="false" tIns="0" lIns="0" bIns="0" rIns="0">
            <a:spAutoFit/>
          </a:bodyPr>
          <a:lstStyle/>
          <a:p>
            <a:pPr algn="l">
              <a:lnSpc>
                <a:spcPts val="5120"/>
              </a:lnSpc>
            </a:pPr>
            <a:r>
              <a:rPr lang="en-US" b="true" sz="3200">
                <a:solidFill>
                  <a:srgbClr val="000000"/>
                </a:solidFill>
                <a:latin typeface="Times New Roman Bold"/>
                <a:ea typeface="Times New Roman Bold"/>
                <a:cs typeface="Times New Roman Bold"/>
                <a:sym typeface="Times New Roman Bold"/>
              </a:rPr>
              <a:t>2. Tạo class quản lý key tập trung:</a:t>
            </a:r>
          </a:p>
        </p:txBody>
      </p:sp>
      <p:sp>
        <p:nvSpPr>
          <p:cNvPr name="TextBox 7" id="7"/>
          <p:cNvSpPr txBox="true"/>
          <p:nvPr/>
        </p:nvSpPr>
        <p:spPr>
          <a:xfrm rot="0">
            <a:off x="1166399" y="7675854"/>
            <a:ext cx="10170080" cy="637540"/>
          </a:xfrm>
          <a:prstGeom prst="rect">
            <a:avLst/>
          </a:prstGeom>
        </p:spPr>
        <p:txBody>
          <a:bodyPr anchor="t" rtlCol="false" tIns="0" lIns="0" bIns="0" rIns="0">
            <a:spAutoFit/>
          </a:bodyPr>
          <a:lstStyle/>
          <a:p>
            <a:pPr algn="ctr">
              <a:lnSpc>
                <a:spcPts val="5120"/>
              </a:lnSpc>
              <a:spcBef>
                <a:spcPct val="0"/>
              </a:spcBef>
            </a:pPr>
            <a:r>
              <a:rPr lang="en-US" sz="3200">
                <a:solidFill>
                  <a:srgbClr val="000000"/>
                </a:solidFill>
                <a:latin typeface="Times New Roman"/>
                <a:ea typeface="Times New Roman"/>
                <a:cs typeface="Times New Roman"/>
                <a:sym typeface="Times New Roman"/>
              </a:rPr>
              <a:t>=&gt; Giú</a:t>
            </a:r>
            <a:r>
              <a:rPr lang="en-US" sz="3200">
                <a:solidFill>
                  <a:srgbClr val="000000"/>
                </a:solidFill>
                <a:latin typeface="Times New Roman"/>
                <a:ea typeface="Times New Roman"/>
                <a:cs typeface="Times New Roman"/>
                <a:sym typeface="Times New Roman"/>
              </a:rPr>
              <a:t>p dễ tra cứu, </a:t>
            </a:r>
            <a:r>
              <a:rPr lang="en-US" sz="3200">
                <a:solidFill>
                  <a:srgbClr val="000000"/>
                </a:solidFill>
                <a:latin typeface="Times New Roman"/>
                <a:ea typeface="Times New Roman"/>
                <a:cs typeface="Times New Roman"/>
                <a:sym typeface="Times New Roman"/>
              </a:rPr>
              <a:t>t</a:t>
            </a:r>
            <a:r>
              <a:rPr lang="en-US" sz="3200">
                <a:solidFill>
                  <a:srgbClr val="000000"/>
                </a:solidFill>
                <a:latin typeface="Times New Roman"/>
                <a:ea typeface="Times New Roman"/>
                <a:cs typeface="Times New Roman"/>
                <a:sym typeface="Times New Roman"/>
              </a:rPr>
              <a:t>ránh gõ nhầm, dễ bả</a:t>
            </a:r>
            <a:r>
              <a:rPr lang="en-US" sz="3200">
                <a:solidFill>
                  <a:srgbClr val="000000"/>
                </a:solidFill>
                <a:latin typeface="Times New Roman"/>
                <a:ea typeface="Times New Roman"/>
                <a:cs typeface="Times New Roman"/>
                <a:sym typeface="Times New Roman"/>
              </a:rPr>
              <a:t>o</a:t>
            </a:r>
            <a:r>
              <a:rPr lang="en-US" sz="3200">
                <a:solidFill>
                  <a:srgbClr val="000000"/>
                </a:solidFill>
                <a:latin typeface="Times New Roman"/>
                <a:ea typeface="Times New Roman"/>
                <a:cs typeface="Times New Roman"/>
                <a:sym typeface="Times New Roman"/>
              </a:rPr>
              <a:t> t</a:t>
            </a:r>
            <a:r>
              <a:rPr lang="en-US" sz="3200">
                <a:solidFill>
                  <a:srgbClr val="000000"/>
                </a:solidFill>
                <a:latin typeface="Times New Roman"/>
                <a:ea typeface="Times New Roman"/>
                <a:cs typeface="Times New Roman"/>
                <a:sym typeface="Times New Roman"/>
              </a:rPr>
              <a:t>r</a:t>
            </a:r>
            <a:r>
              <a:rPr lang="en-US" sz="3200">
                <a:solidFill>
                  <a:srgbClr val="000000"/>
                </a:solidFill>
                <a:latin typeface="Times New Roman"/>
                <a:ea typeface="Times New Roman"/>
                <a:cs typeface="Times New Roman"/>
                <a:sym typeface="Times New Roman"/>
              </a:rPr>
              <a:t>ì </a:t>
            </a:r>
            <a:r>
              <a:rPr lang="en-US" sz="3200">
                <a:solidFill>
                  <a:srgbClr val="000000"/>
                </a:solidFill>
                <a:latin typeface="Times New Roman"/>
                <a:ea typeface="Times New Roman"/>
                <a:cs typeface="Times New Roman"/>
                <a:sym typeface="Times New Roman"/>
              </a:rPr>
              <a:t>k</a:t>
            </a:r>
            <a:r>
              <a:rPr lang="en-US" sz="3200">
                <a:solidFill>
                  <a:srgbClr val="000000"/>
                </a:solidFill>
                <a:latin typeface="Times New Roman"/>
                <a:ea typeface="Times New Roman"/>
                <a:cs typeface="Times New Roman"/>
                <a:sym typeface="Times New Roman"/>
              </a:rPr>
              <a:t>hi </a:t>
            </a:r>
            <a:r>
              <a:rPr lang="en-US" sz="3200">
                <a:solidFill>
                  <a:srgbClr val="000000"/>
                </a:solidFill>
                <a:latin typeface="Times New Roman"/>
                <a:ea typeface="Times New Roman"/>
                <a:cs typeface="Times New Roman"/>
                <a:sym typeface="Times New Roman"/>
              </a:rPr>
              <a:t>a</a:t>
            </a:r>
            <a:r>
              <a:rPr lang="en-US" sz="3200">
                <a:solidFill>
                  <a:srgbClr val="000000"/>
                </a:solidFill>
                <a:latin typeface="Times New Roman"/>
                <a:ea typeface="Times New Roman"/>
                <a:cs typeface="Times New Roman"/>
                <a:sym typeface="Times New Roman"/>
              </a:rPr>
              <a:t>pp mở rộng</a:t>
            </a:r>
          </a:p>
        </p:txBody>
      </p:sp>
      <p:sp>
        <p:nvSpPr>
          <p:cNvPr name="TextBox 8" id="8"/>
          <p:cNvSpPr txBox="true"/>
          <p:nvPr/>
        </p:nvSpPr>
        <p:spPr>
          <a:xfrm rot="0">
            <a:off x="7835624" y="2759542"/>
            <a:ext cx="890946" cy="815528"/>
          </a:xfrm>
          <a:prstGeom prst="rect">
            <a:avLst/>
          </a:prstGeom>
        </p:spPr>
        <p:txBody>
          <a:bodyPr anchor="t" rtlCol="false" tIns="0" lIns="0" bIns="0" rIns="0">
            <a:spAutoFit/>
          </a:bodyPr>
          <a:lstStyle/>
          <a:p>
            <a:pPr algn="ctr">
              <a:lnSpc>
                <a:spcPts val="6667"/>
              </a:lnSpc>
              <a:spcBef>
                <a:spcPct val="0"/>
              </a:spcBef>
            </a:pPr>
            <a:r>
              <a:rPr lang="en-US" sz="4762" spc="476">
                <a:solidFill>
                  <a:srgbClr val="000000"/>
                </a:solidFill>
                <a:latin typeface="Times New Roman"/>
                <a:ea typeface="Times New Roman"/>
                <a:cs typeface="Times New Roman"/>
                <a:sym typeface="Times New Roman"/>
              </a:rPr>
              <a:t>✅</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575"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TextBox 3" id="3"/>
          <p:cNvSpPr txBox="true"/>
          <p:nvPr/>
        </p:nvSpPr>
        <p:spPr>
          <a:xfrm rot="0">
            <a:off x="1166399" y="3223280"/>
            <a:ext cx="16264257" cy="3228340"/>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Trong Flutter, </a:t>
            </a:r>
            <a:r>
              <a:rPr lang="en-US" sz="3200">
                <a:solidFill>
                  <a:srgbClr val="0097B2"/>
                </a:solidFill>
                <a:latin typeface="Times New Roman"/>
                <a:ea typeface="Times New Roman"/>
                <a:cs typeface="Times New Roman"/>
                <a:sym typeface="Times New Roman"/>
              </a:rPr>
              <a:t>SharedPreferences</a:t>
            </a:r>
            <a:r>
              <a:rPr lang="en-US" sz="3200">
                <a:solidFill>
                  <a:srgbClr val="000000"/>
                </a:solidFill>
                <a:latin typeface="Times New Roman"/>
                <a:ea typeface="Times New Roman"/>
                <a:cs typeface="Times New Roman"/>
                <a:sym typeface="Times New Roman"/>
              </a:rPr>
              <a:t>.</a:t>
            </a:r>
            <a:r>
              <a:rPr lang="en-US" sz="3200">
                <a:solidFill>
                  <a:srgbClr val="00BF63"/>
                </a:solidFill>
                <a:latin typeface="Times New Roman"/>
                <a:ea typeface="Times New Roman"/>
                <a:cs typeface="Times New Roman"/>
                <a:sym typeface="Times New Roman"/>
              </a:rPr>
              <a:t>getInstance</a:t>
            </a:r>
            <a:r>
              <a:rPr lang="en-US" sz="3200">
                <a:solidFill>
                  <a:srgbClr val="000000"/>
                </a:solidFill>
                <a:latin typeface="Times New Roman"/>
                <a:ea typeface="Times New Roman"/>
                <a:cs typeface="Times New Roman"/>
                <a:sym typeface="Times New Roman"/>
              </a:rPr>
              <a:t>() là một t</a:t>
            </a:r>
            <a:r>
              <a:rPr lang="en-US" sz="3200" strike="noStrike" u="none">
                <a:solidFill>
                  <a:srgbClr val="000000"/>
                </a:solidFill>
                <a:latin typeface="Times New Roman"/>
                <a:ea typeface="Times New Roman"/>
                <a:cs typeface="Times New Roman"/>
                <a:sym typeface="Times New Roman"/>
              </a:rPr>
              <a:t>hao t</a:t>
            </a:r>
            <a:r>
              <a:rPr lang="en-US" sz="3200" strike="noStrike" u="none">
                <a:solidFill>
                  <a:srgbClr val="000000"/>
                </a:solidFill>
                <a:latin typeface="Times New Roman"/>
                <a:ea typeface="Times New Roman"/>
                <a:cs typeface="Times New Roman"/>
                <a:sym typeface="Times New Roman"/>
              </a:rPr>
              <a:t>ác</a:t>
            </a:r>
            <a:r>
              <a:rPr lang="en-US" sz="3200" strike="noStrike" u="none">
                <a:solidFill>
                  <a:srgbClr val="000000"/>
                </a:solidFill>
                <a:latin typeface="Times New Roman"/>
                <a:ea typeface="Times New Roman"/>
                <a:cs typeface="Times New Roman"/>
                <a:sym typeface="Times New Roman"/>
              </a:rPr>
              <a:t> bất đồng bộ (async) và chỉ nên gọi một lần duy nhất trong quá trình khởi động ứng dụng</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 Việc khởi tạo sai chỗ - ví dụ gọi trong nhiều widget - có thể dẫn đến hiệu năng kém, lag UI, hoặc lỗi truy cập dữ liệu chưa khởi tạo</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 Cách làm đúng là tạo một bước khởi tạo sớm (init) trong main() hoặc trong lớp service riêng</a:t>
            </a:r>
          </a:p>
        </p:txBody>
      </p:sp>
      <p:sp>
        <p:nvSpPr>
          <p:cNvPr name="AutoShape 4" id="4"/>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5" id="5"/>
          <p:cNvSpPr txBox="true"/>
          <p:nvPr/>
        </p:nvSpPr>
        <p:spPr>
          <a:xfrm rot="0">
            <a:off x="1156874" y="1195725"/>
            <a:ext cx="133575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Cách thực hiện tốt nhất</a:t>
            </a:r>
          </a:p>
        </p:txBody>
      </p:sp>
      <p:sp>
        <p:nvSpPr>
          <p:cNvPr name="TextBox 6" id="6"/>
          <p:cNvSpPr txBox="true"/>
          <p:nvPr/>
        </p:nvSpPr>
        <p:spPr>
          <a:xfrm rot="0">
            <a:off x="1156874" y="2452390"/>
            <a:ext cx="15653034" cy="637540"/>
          </a:xfrm>
          <a:prstGeom prst="rect">
            <a:avLst/>
          </a:prstGeom>
        </p:spPr>
        <p:txBody>
          <a:bodyPr anchor="t" rtlCol="false" tIns="0" lIns="0" bIns="0" rIns="0">
            <a:spAutoFit/>
          </a:bodyPr>
          <a:lstStyle/>
          <a:p>
            <a:pPr algn="l">
              <a:lnSpc>
                <a:spcPts val="5120"/>
              </a:lnSpc>
            </a:pPr>
            <a:r>
              <a:rPr lang="en-US" b="true" sz="3200">
                <a:solidFill>
                  <a:srgbClr val="000000"/>
                </a:solidFill>
                <a:latin typeface="Times New Roman Bold"/>
                <a:ea typeface="Times New Roman Bold"/>
                <a:cs typeface="Times New Roman Bold"/>
                <a:sym typeface="Times New Roman Bold"/>
              </a:rPr>
              <a:t>Khởi tạo SharedPreferences đúng chỗ:</a:t>
            </a:r>
          </a:p>
        </p:txBody>
      </p:sp>
      <p:sp>
        <p:nvSpPr>
          <p:cNvPr name="TextBox 7" id="7"/>
          <p:cNvSpPr txBox="true"/>
          <p:nvPr/>
        </p:nvSpPr>
        <p:spPr>
          <a:xfrm rot="0">
            <a:off x="1166399" y="6584970"/>
            <a:ext cx="7929672" cy="3228340"/>
          </a:xfrm>
          <a:prstGeom prst="rect">
            <a:avLst/>
          </a:prstGeom>
        </p:spPr>
        <p:txBody>
          <a:bodyPr anchor="t" rtlCol="false" tIns="0" lIns="0" bIns="0" rIns="0">
            <a:spAutoFit/>
          </a:bodyPr>
          <a:lstStyle/>
          <a:p>
            <a:pPr algn="l">
              <a:lnSpc>
                <a:spcPts val="5120"/>
              </a:lnSpc>
              <a:spcBef>
                <a:spcPct val="0"/>
              </a:spcBef>
            </a:pPr>
            <a:r>
              <a:rPr lang="en-US" sz="3200">
                <a:solidFill>
                  <a:srgbClr val="CB6CE6"/>
                </a:solidFill>
                <a:latin typeface="Times New Roman"/>
                <a:ea typeface="Times New Roman"/>
                <a:cs typeface="Times New Roman"/>
                <a:sym typeface="Times New Roman"/>
              </a:rPr>
              <a:t>vo</a:t>
            </a:r>
            <a:r>
              <a:rPr lang="en-US" sz="3200">
                <a:solidFill>
                  <a:srgbClr val="CB6CE6"/>
                </a:solidFill>
                <a:latin typeface="Times New Roman"/>
                <a:ea typeface="Times New Roman"/>
                <a:cs typeface="Times New Roman"/>
                <a:sym typeface="Times New Roman"/>
              </a:rPr>
              <a:t>id</a:t>
            </a:r>
            <a:r>
              <a:rPr lang="en-US" sz="3200">
                <a:solidFill>
                  <a:srgbClr val="000000"/>
                </a:solidFill>
                <a:latin typeface="Times New Roman"/>
                <a:ea typeface="Times New Roman"/>
                <a:cs typeface="Times New Roman"/>
                <a:sym typeface="Times New Roman"/>
              </a:rPr>
              <a:t> </a:t>
            </a:r>
            <a:r>
              <a:rPr lang="en-US" sz="3200">
                <a:solidFill>
                  <a:srgbClr val="0097B2"/>
                </a:solidFill>
                <a:latin typeface="Times New Roman"/>
                <a:ea typeface="Times New Roman"/>
                <a:cs typeface="Times New Roman"/>
                <a:sym typeface="Times New Roman"/>
              </a:rPr>
              <a:t>main</a:t>
            </a:r>
            <a:r>
              <a:rPr lang="en-US" sz="3200">
                <a:solidFill>
                  <a:srgbClr val="000000"/>
                </a:solidFill>
                <a:latin typeface="Times New Roman"/>
                <a:ea typeface="Times New Roman"/>
                <a:cs typeface="Times New Roman"/>
                <a:sym typeface="Times New Roman"/>
              </a:rPr>
              <a:t>() </a:t>
            </a:r>
            <a:r>
              <a:rPr lang="en-US" sz="3200">
                <a:solidFill>
                  <a:srgbClr val="CB6CE6"/>
                </a:solidFill>
                <a:latin typeface="Times New Roman"/>
                <a:ea typeface="Times New Roman"/>
                <a:cs typeface="Times New Roman"/>
                <a:sym typeface="Times New Roman"/>
              </a:rPr>
              <a:t>async</a:t>
            </a:r>
            <a:r>
              <a:rPr lang="en-US" sz="3200">
                <a:solidFill>
                  <a:srgbClr val="000000"/>
                </a:solidFill>
                <a:latin typeface="Times New Roman"/>
                <a:ea typeface="Times New Roman"/>
                <a:cs typeface="Times New Roman"/>
                <a:sym typeface="Times New Roman"/>
              </a:rPr>
              <a:t> {</a:t>
            </a:r>
          </a:p>
          <a:p>
            <a:pPr algn="l">
              <a:lnSpc>
                <a:spcPts val="5120"/>
              </a:lnSpc>
              <a:spcBef>
                <a:spcPct val="0"/>
              </a:spcBef>
            </a:pPr>
            <a:r>
              <a:rPr lang="en-US" sz="3200">
                <a:solidFill>
                  <a:srgbClr val="000000"/>
                </a:solidFill>
                <a:latin typeface="Times New Roman"/>
                <a:ea typeface="Times New Roman"/>
                <a:cs typeface="Times New Roman"/>
                <a:sym typeface="Times New Roman"/>
              </a:rPr>
              <a:t>  </a:t>
            </a:r>
            <a:r>
              <a:rPr lang="en-US" sz="3200">
                <a:solidFill>
                  <a:srgbClr val="0097B2"/>
                </a:solidFill>
                <a:latin typeface="Times New Roman"/>
                <a:ea typeface="Times New Roman"/>
                <a:cs typeface="Times New Roman"/>
                <a:sym typeface="Times New Roman"/>
              </a:rPr>
              <a:t>WidgetsFlutterBinding</a:t>
            </a:r>
            <a:r>
              <a:rPr lang="en-US" sz="3200">
                <a:solidFill>
                  <a:srgbClr val="000000"/>
                </a:solidFill>
                <a:latin typeface="Times New Roman"/>
                <a:ea typeface="Times New Roman"/>
                <a:cs typeface="Times New Roman"/>
                <a:sym typeface="Times New Roman"/>
              </a:rPr>
              <a:t>.</a:t>
            </a:r>
            <a:r>
              <a:rPr lang="en-US" sz="3200">
                <a:solidFill>
                  <a:srgbClr val="00BF63"/>
                </a:solidFill>
                <a:latin typeface="Times New Roman"/>
                <a:ea typeface="Times New Roman"/>
                <a:cs typeface="Times New Roman"/>
                <a:sym typeface="Times New Roman"/>
              </a:rPr>
              <a:t>ensureInitialized</a:t>
            </a:r>
            <a:r>
              <a:rPr lang="en-US" sz="3200">
                <a:solidFill>
                  <a:srgbClr val="000000"/>
                </a:solidFill>
                <a:latin typeface="Times New Roman"/>
                <a:ea typeface="Times New Roman"/>
                <a:cs typeface="Times New Roman"/>
                <a:sym typeface="Times New Roman"/>
              </a:rPr>
              <a:t>();</a:t>
            </a:r>
          </a:p>
          <a:p>
            <a:pPr algn="l">
              <a:lnSpc>
                <a:spcPts val="5120"/>
              </a:lnSpc>
              <a:spcBef>
                <a:spcPct val="0"/>
              </a:spcBef>
            </a:pPr>
            <a:r>
              <a:rPr lang="en-US" sz="3200">
                <a:solidFill>
                  <a:srgbClr val="000000"/>
                </a:solidFill>
                <a:latin typeface="Times New Roman"/>
                <a:ea typeface="Times New Roman"/>
                <a:cs typeface="Times New Roman"/>
                <a:sym typeface="Times New Roman"/>
              </a:rPr>
              <a:t>  </a:t>
            </a:r>
            <a:r>
              <a:rPr lang="en-US" sz="3200">
                <a:solidFill>
                  <a:srgbClr val="CB6CE6"/>
                </a:solidFill>
                <a:latin typeface="Times New Roman"/>
                <a:ea typeface="Times New Roman"/>
                <a:cs typeface="Times New Roman"/>
                <a:sym typeface="Times New Roman"/>
              </a:rPr>
              <a:t>await</a:t>
            </a:r>
            <a:r>
              <a:rPr lang="en-US" sz="3200">
                <a:solidFill>
                  <a:srgbClr val="000000"/>
                </a:solidFill>
                <a:latin typeface="Times New Roman"/>
                <a:ea typeface="Times New Roman"/>
                <a:cs typeface="Times New Roman"/>
                <a:sym typeface="Times New Roman"/>
              </a:rPr>
              <a:t> </a:t>
            </a:r>
            <a:r>
              <a:rPr lang="en-US" sz="3200">
                <a:solidFill>
                  <a:srgbClr val="0097B2"/>
                </a:solidFill>
                <a:latin typeface="Times New Roman"/>
                <a:ea typeface="Times New Roman"/>
                <a:cs typeface="Times New Roman"/>
                <a:sym typeface="Times New Roman"/>
              </a:rPr>
              <a:t>PrefsService</a:t>
            </a:r>
            <a:r>
              <a:rPr lang="en-US" sz="3200">
                <a:solidFill>
                  <a:srgbClr val="000000"/>
                </a:solidFill>
                <a:latin typeface="Times New Roman"/>
                <a:ea typeface="Times New Roman"/>
                <a:cs typeface="Times New Roman"/>
                <a:sym typeface="Times New Roman"/>
              </a:rPr>
              <a:t>.instance.</a:t>
            </a:r>
            <a:r>
              <a:rPr lang="en-US" sz="3200">
                <a:solidFill>
                  <a:srgbClr val="00BF63"/>
                </a:solidFill>
                <a:latin typeface="Times New Roman"/>
                <a:ea typeface="Times New Roman"/>
                <a:cs typeface="Times New Roman"/>
                <a:sym typeface="Times New Roman"/>
              </a:rPr>
              <a:t>init</a:t>
            </a:r>
            <a:r>
              <a:rPr lang="en-US" sz="3200">
                <a:solidFill>
                  <a:srgbClr val="000000"/>
                </a:solidFill>
                <a:latin typeface="Times New Roman"/>
                <a:ea typeface="Times New Roman"/>
                <a:cs typeface="Times New Roman"/>
                <a:sym typeface="Times New Roman"/>
              </a:rPr>
              <a:t>();</a:t>
            </a:r>
          </a:p>
          <a:p>
            <a:pPr algn="l">
              <a:lnSpc>
                <a:spcPts val="5120"/>
              </a:lnSpc>
              <a:spcBef>
                <a:spcPct val="0"/>
              </a:spcBef>
            </a:pPr>
            <a:r>
              <a:rPr lang="en-US" sz="3200">
                <a:solidFill>
                  <a:srgbClr val="000000"/>
                </a:solidFill>
                <a:latin typeface="Times New Roman"/>
                <a:ea typeface="Times New Roman"/>
                <a:cs typeface="Times New Roman"/>
                <a:sym typeface="Times New Roman"/>
              </a:rPr>
              <a:t>  </a:t>
            </a:r>
            <a:r>
              <a:rPr lang="en-US" sz="3200">
                <a:solidFill>
                  <a:srgbClr val="00BF63"/>
                </a:solidFill>
                <a:latin typeface="Times New Roman"/>
                <a:ea typeface="Times New Roman"/>
                <a:cs typeface="Times New Roman"/>
                <a:sym typeface="Times New Roman"/>
              </a:rPr>
              <a:t>runApp</a:t>
            </a:r>
            <a:r>
              <a:rPr lang="en-US" sz="3200">
                <a:solidFill>
                  <a:srgbClr val="000000"/>
                </a:solidFill>
                <a:latin typeface="Times New Roman"/>
                <a:ea typeface="Times New Roman"/>
                <a:cs typeface="Times New Roman"/>
                <a:sym typeface="Times New Roman"/>
              </a:rPr>
              <a:t>(</a:t>
            </a:r>
            <a:r>
              <a:rPr lang="en-US" sz="3200">
                <a:solidFill>
                  <a:srgbClr val="0097B2"/>
                </a:solidFill>
                <a:latin typeface="Times New Roman"/>
                <a:ea typeface="Times New Roman"/>
                <a:cs typeface="Times New Roman"/>
                <a:sym typeface="Times New Roman"/>
              </a:rPr>
              <a:t>MyApp</a:t>
            </a:r>
            <a:r>
              <a:rPr lang="en-US" sz="3200">
                <a:solidFill>
                  <a:srgbClr val="000000"/>
                </a:solidFill>
                <a:latin typeface="Times New Roman"/>
                <a:ea typeface="Times New Roman"/>
                <a:cs typeface="Times New Roman"/>
                <a:sym typeface="Times New Roman"/>
              </a:rPr>
              <a:t>());</a:t>
            </a:r>
          </a:p>
          <a:p>
            <a:pPr algn="l">
              <a:lnSpc>
                <a:spcPts val="5120"/>
              </a:lnSpc>
              <a:spcBef>
                <a:spcPct val="0"/>
              </a:spcBef>
            </a:pPr>
            <a:r>
              <a:rPr lang="en-US" sz="3200">
                <a:solidFill>
                  <a:srgbClr val="000000"/>
                </a:solidFill>
                <a:latin typeface="Times New Roman"/>
                <a:ea typeface="Times New Roman"/>
                <a:cs typeface="Times New Roman"/>
                <a:sym typeface="Times New Roman"/>
              </a:rPr>
              <a:t>}</a:t>
            </a:r>
          </a:p>
        </p:txBody>
      </p:sp>
      <p:sp>
        <p:nvSpPr>
          <p:cNvPr name="TextBox 8" id="8"/>
          <p:cNvSpPr txBox="true"/>
          <p:nvPr/>
        </p:nvSpPr>
        <p:spPr>
          <a:xfrm rot="0">
            <a:off x="9783395" y="6929457"/>
            <a:ext cx="8287444" cy="1932940"/>
          </a:xfrm>
          <a:prstGeom prst="rect">
            <a:avLst/>
          </a:prstGeom>
        </p:spPr>
        <p:txBody>
          <a:bodyPr anchor="t" rtlCol="false" tIns="0" lIns="0" bIns="0" rIns="0">
            <a:spAutoFit/>
          </a:bodyPr>
          <a:lstStyle/>
          <a:p>
            <a:pPr algn="l">
              <a:lnSpc>
                <a:spcPts val="5120"/>
              </a:lnSpc>
              <a:spcBef>
                <a:spcPct val="0"/>
              </a:spcBef>
            </a:pPr>
            <a:r>
              <a:rPr lang="en-US" sz="3200">
                <a:solidFill>
                  <a:srgbClr val="000000"/>
                </a:solidFill>
                <a:latin typeface="Times New Roman"/>
                <a:ea typeface="Times New Roman"/>
                <a:cs typeface="Times New Roman"/>
                <a:sym typeface="Times New Roman"/>
              </a:rPr>
              <a:t>Đ</a:t>
            </a:r>
            <a:r>
              <a:rPr lang="en-US" sz="3200">
                <a:solidFill>
                  <a:srgbClr val="000000"/>
                </a:solidFill>
                <a:latin typeface="Times New Roman"/>
                <a:ea typeface="Times New Roman"/>
                <a:cs typeface="Times New Roman"/>
                <a:sym typeface="Times New Roman"/>
              </a:rPr>
              <a:t>ảm bảo toàn bộ dữ liệu trong SharedPreferences được nạp sẵn và có thể truy cập ở mọi nơi trong ứng dụng mà không gây trễ</a:t>
            </a:r>
          </a:p>
        </p:txBody>
      </p:sp>
      <p:sp>
        <p:nvSpPr>
          <p:cNvPr name="TextBox 9" id="9"/>
          <p:cNvSpPr txBox="true"/>
          <p:nvPr/>
        </p:nvSpPr>
        <p:spPr>
          <a:xfrm rot="0">
            <a:off x="8448755" y="7497464"/>
            <a:ext cx="1069272" cy="777876"/>
          </a:xfrm>
          <a:prstGeom prst="rect">
            <a:avLst/>
          </a:prstGeom>
        </p:spPr>
        <p:txBody>
          <a:bodyPr anchor="t" rtlCol="false" tIns="0" lIns="0" bIns="0" rIns="0">
            <a:spAutoFit/>
          </a:bodyPr>
          <a:lstStyle/>
          <a:p>
            <a:pPr algn="ctr">
              <a:lnSpc>
                <a:spcPts val="6399"/>
              </a:lnSpc>
              <a:spcBef>
                <a:spcPct val="0"/>
              </a:spcBef>
            </a:pPr>
            <a:r>
              <a:rPr lang="en-US" b="true" sz="3999">
                <a:solidFill>
                  <a:srgbClr val="000000"/>
                </a:solidFill>
                <a:latin typeface="Times New Roman Bold"/>
                <a:ea typeface="Times New Roman Bold"/>
                <a:cs typeface="Times New Roman Bold"/>
                <a:sym typeface="Times New Roman Bold"/>
              </a:rPr>
              <a:t>=&gt;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AutoShape 3" id="3"/>
          <p:cNvSpPr/>
          <p:nvPr/>
        </p:nvSpPr>
        <p:spPr>
          <a:xfrm>
            <a:off x="1166399" y="1028700"/>
            <a:ext cx="687324" cy="0"/>
          </a:xfrm>
          <a:prstGeom prst="line">
            <a:avLst/>
          </a:prstGeom>
          <a:ln cap="flat" w="76200">
            <a:solidFill>
              <a:srgbClr val="000000"/>
            </a:solidFill>
            <a:prstDash val="solid"/>
            <a:headEnd type="none" len="sm" w="sm"/>
            <a:tailEnd type="none" len="sm" w="sm"/>
          </a:ln>
        </p:spPr>
      </p:sp>
      <p:graphicFrame>
        <p:nvGraphicFramePr>
          <p:cNvPr name="Object 4" id="4"/>
          <p:cNvGraphicFramePr/>
          <p:nvPr/>
        </p:nvGraphicFramePr>
        <p:xfrm>
          <a:off x="135060" y="3588046"/>
          <a:ext cx="16230600" cy="2020216"/>
        </p:xfrm>
        <a:graphic>
          <a:graphicData uri="http://schemas.openxmlformats.org/presentationml/2006/ole">
            <p:oleObj imgW="19469100" imgH="5257800" r:id="rId4" progId="Excel.Sheet.12" name="Worksheet">
              <p:embed/>
              <p:pic>
                <p:nvPicPr>
                  <p:cNvPr name="" id="0"/>
                  <p:cNvPicPr/>
                  <p:nvPr/>
                </p:nvPicPr>
                <p:blipFill>
                  <a:blip r:embed="rId3"/>
                  <a:stretch>
                    <a:fillRect/>
                  </a:stretch>
                </p:blipFill>
                <p:spPr>
                  <a:xfrm>
                    <a:off x="1270000" y="1270000"/>
                    <a:ext cx="1270000" cy="1270000"/>
                  </a:xfrm>
                  <a:prstGeom prst="rect"/>
                </p:spPr>
              </p:pic>
            </p:oleObj>
          </a:graphicData>
        </a:graphic>
      </p:graphicFrame>
      <p:sp>
        <p:nvSpPr>
          <p:cNvPr name="TextBox 5" id="5"/>
          <p:cNvSpPr txBox="true"/>
          <p:nvPr/>
        </p:nvSpPr>
        <p:spPr>
          <a:xfrm rot="0">
            <a:off x="1166399" y="1195725"/>
            <a:ext cx="7514435"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Phân công công việc</a:t>
            </a:r>
          </a:p>
        </p:txBody>
      </p:sp>
      <p:sp>
        <p:nvSpPr>
          <p:cNvPr name="TextBox 6" id="6"/>
          <p:cNvSpPr txBox="true"/>
          <p:nvPr/>
        </p:nvSpPr>
        <p:spPr>
          <a:xfrm rot="0">
            <a:off x="13671125" y="9132570"/>
            <a:ext cx="3450476" cy="283210"/>
          </a:xfrm>
          <a:prstGeom prst="rect">
            <a:avLst/>
          </a:prstGeom>
        </p:spPr>
        <p:txBody>
          <a:bodyPr anchor="t" rtlCol="false" tIns="0" lIns="0" bIns="0" rIns="0">
            <a:spAutoFit/>
          </a:bodyPr>
          <a:lstStyle/>
          <a:p>
            <a:pPr algn="r" marL="0" indent="0" lvl="0">
              <a:lnSpc>
                <a:spcPts val="2239"/>
              </a:lnSpc>
              <a:spcBef>
                <a:spcPct val="0"/>
              </a:spcBef>
            </a:pPr>
            <a:r>
              <a:rPr lang="en-US" sz="1599" spc="159">
                <a:solidFill>
                  <a:srgbClr val="000000">
                    <a:alpha val="49804"/>
                  </a:srgbClr>
                </a:solidFill>
                <a:latin typeface="Times New Roman"/>
                <a:ea typeface="Times New Roman"/>
                <a:cs typeface="Times New Roman"/>
                <a:sym typeface="Times New Roman"/>
              </a:rPr>
              <a:t>3</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10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TextBox 3" id="3"/>
          <p:cNvSpPr txBox="true"/>
          <p:nvPr/>
        </p:nvSpPr>
        <p:spPr>
          <a:xfrm rot="0">
            <a:off x="1156874" y="3223280"/>
            <a:ext cx="16264257" cy="3228340"/>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Không nên thao tác SharedPreferences trực tiếp ở nhiều màn hình khác nhau, code sẽ bị trùng lặp, khó kiểm soát key và khó bảo trì khi muốn thay đổi logic lưu trữ</a:t>
            </a:r>
          </a:p>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Tạo</a:t>
            </a:r>
            <a:r>
              <a:rPr lang="en-US" sz="3200" strike="noStrike" u="none">
                <a:solidFill>
                  <a:srgbClr val="000000"/>
                </a:solidFill>
                <a:latin typeface="Times New Roman"/>
                <a:ea typeface="Times New Roman"/>
                <a:cs typeface="Times New Roman"/>
                <a:sym typeface="Times New Roman"/>
              </a:rPr>
              <a:t> một lớp duy nhất chịu trách nhiệm tương tác với SharedPreferences.</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 Lớp này đóng vai trò trung gian - UI hoặc ViewModel không cần biết cách lưu trữ, chỉ cần gọi phương thức có ý nghĩa</a:t>
            </a:r>
          </a:p>
        </p:txBody>
      </p:sp>
      <p:sp>
        <p:nvSpPr>
          <p:cNvPr name="AutoShape 4" id="4"/>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5" id="5"/>
          <p:cNvSpPr txBox="true"/>
          <p:nvPr/>
        </p:nvSpPr>
        <p:spPr>
          <a:xfrm rot="0">
            <a:off x="1156874" y="1195725"/>
            <a:ext cx="133575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Cách thực hiện tốt nhất</a:t>
            </a:r>
          </a:p>
        </p:txBody>
      </p:sp>
      <p:sp>
        <p:nvSpPr>
          <p:cNvPr name="TextBox 6" id="6"/>
          <p:cNvSpPr txBox="true"/>
          <p:nvPr/>
        </p:nvSpPr>
        <p:spPr>
          <a:xfrm rot="0">
            <a:off x="1156874" y="2452390"/>
            <a:ext cx="15653034" cy="637540"/>
          </a:xfrm>
          <a:prstGeom prst="rect">
            <a:avLst/>
          </a:prstGeom>
        </p:spPr>
        <p:txBody>
          <a:bodyPr anchor="t" rtlCol="false" tIns="0" lIns="0" bIns="0" rIns="0">
            <a:spAutoFit/>
          </a:bodyPr>
          <a:lstStyle/>
          <a:p>
            <a:pPr algn="l">
              <a:lnSpc>
                <a:spcPts val="5120"/>
              </a:lnSpc>
            </a:pPr>
            <a:r>
              <a:rPr lang="en-US" b="true" sz="3200">
                <a:solidFill>
                  <a:srgbClr val="000000"/>
                </a:solidFill>
                <a:latin typeface="Times New Roman Bold"/>
                <a:ea typeface="Times New Roman Bold"/>
                <a:cs typeface="Times New Roman Bold"/>
                <a:sym typeface="Times New Roman Bold"/>
              </a:rPr>
              <a:t>Gói chức năng lưu trữ vào Service riêng:</a:t>
            </a:r>
          </a:p>
        </p:txBody>
      </p:sp>
      <p:sp>
        <p:nvSpPr>
          <p:cNvPr name="TextBox 7" id="7"/>
          <p:cNvSpPr txBox="true"/>
          <p:nvPr/>
        </p:nvSpPr>
        <p:spPr>
          <a:xfrm rot="0">
            <a:off x="1166399" y="7355860"/>
            <a:ext cx="4980623" cy="3228340"/>
          </a:xfrm>
          <a:prstGeom prst="rect">
            <a:avLst/>
          </a:prstGeom>
        </p:spPr>
        <p:txBody>
          <a:bodyPr anchor="t" rtlCol="false" tIns="0" lIns="0" bIns="0" rIns="0">
            <a:spAutoFit/>
          </a:bodyPr>
          <a:lstStyle/>
          <a:p>
            <a:pPr algn="just"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Tập trung - dễ bảo trì</a:t>
            </a:r>
          </a:p>
          <a:p>
            <a:pPr algn="just"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Dễ mở rộng &amp; tái sử dụng</a:t>
            </a:r>
          </a:p>
          <a:p>
            <a:pPr algn="just"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Code gọn hơn, dễ đọc hơn</a:t>
            </a:r>
          </a:p>
          <a:p>
            <a:pPr algn="just"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Dễ kiểm thử (Unit Test)</a:t>
            </a:r>
          </a:p>
          <a:p>
            <a:pPr algn="just">
              <a:lnSpc>
                <a:spcPts val="5120"/>
              </a:lnSpc>
            </a:pPr>
          </a:p>
        </p:txBody>
      </p:sp>
      <p:sp>
        <p:nvSpPr>
          <p:cNvPr name="TextBox 8" id="8"/>
          <p:cNvSpPr txBox="true"/>
          <p:nvPr/>
        </p:nvSpPr>
        <p:spPr>
          <a:xfrm rot="0">
            <a:off x="1141589" y="6584970"/>
            <a:ext cx="15653034" cy="637540"/>
          </a:xfrm>
          <a:prstGeom prst="rect">
            <a:avLst/>
          </a:prstGeom>
        </p:spPr>
        <p:txBody>
          <a:bodyPr anchor="t" rtlCol="false" tIns="0" lIns="0" bIns="0" rIns="0">
            <a:spAutoFit/>
          </a:bodyPr>
          <a:lstStyle/>
          <a:p>
            <a:pPr algn="l">
              <a:lnSpc>
                <a:spcPts val="5120"/>
              </a:lnSpc>
            </a:pPr>
            <a:r>
              <a:rPr lang="en-US" b="true" sz="3200">
                <a:solidFill>
                  <a:srgbClr val="000000"/>
                </a:solidFill>
                <a:latin typeface="Times New Roman Bold"/>
                <a:ea typeface="Times New Roman Bold"/>
                <a:cs typeface="Times New Roman Bold"/>
                <a:sym typeface="Times New Roman Bold"/>
              </a:rPr>
              <a:t>Ưu điểm:</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575"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AutoShape 3" id="3"/>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4" id="4"/>
          <p:cNvSpPr txBox="true"/>
          <p:nvPr/>
        </p:nvSpPr>
        <p:spPr>
          <a:xfrm rot="0">
            <a:off x="1156874" y="1195725"/>
            <a:ext cx="133575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Cách thực hiện tốt nhất</a:t>
            </a:r>
          </a:p>
        </p:txBody>
      </p:sp>
      <p:sp>
        <p:nvSpPr>
          <p:cNvPr name="TextBox 5" id="5"/>
          <p:cNvSpPr txBox="true"/>
          <p:nvPr/>
        </p:nvSpPr>
        <p:spPr>
          <a:xfrm rot="0">
            <a:off x="1156874" y="2452390"/>
            <a:ext cx="15653034" cy="637540"/>
          </a:xfrm>
          <a:prstGeom prst="rect">
            <a:avLst/>
          </a:prstGeom>
        </p:spPr>
        <p:txBody>
          <a:bodyPr anchor="t" rtlCol="false" tIns="0" lIns="0" bIns="0" rIns="0">
            <a:spAutoFit/>
          </a:bodyPr>
          <a:lstStyle/>
          <a:p>
            <a:pPr algn="l">
              <a:lnSpc>
                <a:spcPts val="5120"/>
              </a:lnSpc>
            </a:pPr>
            <a:r>
              <a:rPr lang="en-US" b="true" sz="3200">
                <a:solidFill>
                  <a:srgbClr val="000000"/>
                </a:solidFill>
                <a:latin typeface="Times New Roman Bold"/>
                <a:ea typeface="Times New Roman Bold"/>
                <a:cs typeface="Times New Roman Bold"/>
                <a:sym typeface="Times New Roman Bold"/>
              </a:rPr>
              <a:t>Gói chức năng lưu trữ vào Service riêng:</a:t>
            </a:r>
          </a:p>
        </p:txBody>
      </p:sp>
      <p:sp>
        <p:nvSpPr>
          <p:cNvPr name="TextBox 6" id="6"/>
          <p:cNvSpPr txBox="true"/>
          <p:nvPr/>
        </p:nvSpPr>
        <p:spPr>
          <a:xfrm rot="0">
            <a:off x="346901" y="3590925"/>
            <a:ext cx="9292590" cy="6696075"/>
          </a:xfrm>
          <a:prstGeom prst="rect">
            <a:avLst/>
          </a:prstGeom>
        </p:spPr>
        <p:txBody>
          <a:bodyPr anchor="t" rtlCol="false" tIns="0" lIns="0" bIns="0" rIns="0">
            <a:spAutoFit/>
          </a:bodyPr>
          <a:lstStyle/>
          <a:p>
            <a:pPr algn="l">
              <a:lnSpc>
                <a:spcPts val="4800"/>
              </a:lnSpc>
            </a:pPr>
            <a:r>
              <a:rPr lang="en-US" sz="3000">
                <a:solidFill>
                  <a:srgbClr val="CB6CE6"/>
                </a:solidFill>
                <a:latin typeface="Times New Roman"/>
                <a:ea typeface="Times New Roman"/>
                <a:cs typeface="Times New Roman"/>
                <a:sym typeface="Times New Roman"/>
              </a:rPr>
              <a:t>class</a:t>
            </a:r>
            <a:r>
              <a:rPr lang="en-US" sz="3000">
                <a:solidFill>
                  <a:srgbClr val="000000"/>
                </a:solidFill>
                <a:latin typeface="Times New Roman"/>
                <a:ea typeface="Times New Roman"/>
                <a:cs typeface="Times New Roman"/>
                <a:sym typeface="Times New Roman"/>
              </a:rPr>
              <a:t> </a:t>
            </a:r>
            <a:r>
              <a:rPr lang="en-US" sz="3000">
                <a:solidFill>
                  <a:srgbClr val="0097B2"/>
                </a:solidFill>
                <a:latin typeface="Times New Roman"/>
                <a:ea typeface="Times New Roman"/>
                <a:cs typeface="Times New Roman"/>
                <a:sym typeface="Times New Roman"/>
              </a:rPr>
              <a:t>PrefsService</a:t>
            </a:r>
            <a:r>
              <a:rPr lang="en-US" sz="3000">
                <a:solidFill>
                  <a:srgbClr val="000000"/>
                </a:solidFill>
                <a:latin typeface="Times New Roman"/>
                <a:ea typeface="Times New Roman"/>
                <a:cs typeface="Times New Roman"/>
                <a:sym typeface="Times New Roman"/>
              </a:rPr>
              <a:t> {</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FF3131"/>
                </a:solidFill>
                <a:latin typeface="Times New Roman"/>
                <a:ea typeface="Times New Roman"/>
                <a:cs typeface="Times New Roman"/>
                <a:sym typeface="Times New Roman"/>
              </a:rPr>
              <a:t>static</a:t>
            </a:r>
            <a:r>
              <a:rPr lang="en-US" sz="3000">
                <a:solidFill>
                  <a:srgbClr val="000000"/>
                </a:solidFill>
                <a:latin typeface="Times New Roman"/>
                <a:ea typeface="Times New Roman"/>
                <a:cs typeface="Times New Roman"/>
                <a:sym typeface="Times New Roman"/>
              </a:rPr>
              <a:t> </a:t>
            </a:r>
            <a:r>
              <a:rPr lang="en-US" sz="3000">
                <a:solidFill>
                  <a:srgbClr val="FF3131"/>
                </a:solidFill>
                <a:latin typeface="Times New Roman"/>
                <a:ea typeface="Times New Roman"/>
                <a:cs typeface="Times New Roman"/>
                <a:sym typeface="Times New Roman"/>
              </a:rPr>
              <a:t>final</a:t>
            </a:r>
            <a:r>
              <a:rPr lang="en-US" sz="3000">
                <a:solidFill>
                  <a:srgbClr val="000000"/>
                </a:solidFill>
                <a:latin typeface="Times New Roman"/>
                <a:ea typeface="Times New Roman"/>
                <a:cs typeface="Times New Roman"/>
                <a:sym typeface="Times New Roman"/>
              </a:rPr>
              <a:t> </a:t>
            </a:r>
            <a:r>
              <a:rPr lang="en-US" sz="3000">
                <a:solidFill>
                  <a:srgbClr val="0097B2"/>
                </a:solidFill>
                <a:latin typeface="Times New Roman"/>
                <a:ea typeface="Times New Roman"/>
                <a:cs typeface="Times New Roman"/>
                <a:sym typeface="Times New Roman"/>
              </a:rPr>
              <a:t>PrefsService</a:t>
            </a:r>
            <a:r>
              <a:rPr lang="en-US" sz="3000">
                <a:solidFill>
                  <a:srgbClr val="000000"/>
                </a:solidFill>
                <a:latin typeface="Times New Roman"/>
                <a:ea typeface="Times New Roman"/>
                <a:cs typeface="Times New Roman"/>
                <a:sym typeface="Times New Roman"/>
              </a:rPr>
              <a:t> instance </a:t>
            </a:r>
            <a:r>
              <a:rPr lang="en-US" sz="3000">
                <a:solidFill>
                  <a:srgbClr val="FF751F"/>
                </a:solidFill>
                <a:latin typeface="Times New Roman"/>
                <a:ea typeface="Times New Roman"/>
                <a:cs typeface="Times New Roman"/>
                <a:sym typeface="Times New Roman"/>
              </a:rPr>
              <a:t>=</a:t>
            </a:r>
            <a:r>
              <a:rPr lang="en-US" sz="3000">
                <a:solidFill>
                  <a:srgbClr val="000000"/>
                </a:solidFill>
                <a:latin typeface="Times New Roman"/>
                <a:ea typeface="Times New Roman"/>
                <a:cs typeface="Times New Roman"/>
                <a:sym typeface="Times New Roman"/>
              </a:rPr>
              <a:t> </a:t>
            </a:r>
            <a:r>
              <a:rPr lang="en-US" sz="3000">
                <a:solidFill>
                  <a:srgbClr val="0097B2"/>
                </a:solidFill>
                <a:latin typeface="Times New Roman"/>
                <a:ea typeface="Times New Roman"/>
                <a:cs typeface="Times New Roman"/>
                <a:sym typeface="Times New Roman"/>
              </a:rPr>
              <a:t>PrefsService</a:t>
            </a:r>
            <a:r>
              <a:rPr lang="en-US" sz="3000">
                <a:solidFill>
                  <a:srgbClr val="000000"/>
                </a:solidFill>
                <a:latin typeface="Times New Roman"/>
                <a:ea typeface="Times New Roman"/>
                <a:cs typeface="Times New Roman"/>
                <a:sym typeface="Times New Roman"/>
              </a:rPr>
              <a:t>.</a:t>
            </a:r>
            <a:r>
              <a:rPr lang="en-US" sz="3000">
                <a:solidFill>
                  <a:srgbClr val="00BF63"/>
                </a:solidFill>
                <a:latin typeface="Times New Roman"/>
                <a:ea typeface="Times New Roman"/>
                <a:cs typeface="Times New Roman"/>
                <a:sym typeface="Times New Roman"/>
              </a:rPr>
              <a:t>_</a:t>
            </a:r>
            <a:r>
              <a:rPr lang="en-US" sz="3000">
                <a:solidFill>
                  <a:srgbClr val="00BF63"/>
                </a:solidFill>
                <a:latin typeface="Times New Roman"/>
                <a:ea typeface="Times New Roman"/>
                <a:cs typeface="Times New Roman"/>
                <a:sym typeface="Times New Roman"/>
              </a:rPr>
              <a:t>internal</a:t>
            </a:r>
            <a:r>
              <a:rPr lang="en-US" sz="3000">
                <a:solidFill>
                  <a:srgbClr val="000000"/>
                </a:solidFill>
                <a:latin typeface="Times New Roman"/>
                <a:ea typeface="Times New Roman"/>
                <a:cs typeface="Times New Roman"/>
                <a:sym typeface="Times New Roman"/>
              </a:rPr>
              <a:t>();</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0097B2"/>
                </a:solidFill>
                <a:latin typeface="Times New Roman"/>
                <a:ea typeface="Times New Roman"/>
                <a:cs typeface="Times New Roman"/>
                <a:sym typeface="Times New Roman"/>
              </a:rPr>
              <a:t>PrefsService</a:t>
            </a:r>
            <a:r>
              <a:rPr lang="en-US" sz="3000">
                <a:solidFill>
                  <a:srgbClr val="000000"/>
                </a:solidFill>
                <a:latin typeface="Times New Roman"/>
                <a:ea typeface="Times New Roman"/>
                <a:cs typeface="Times New Roman"/>
                <a:sym typeface="Times New Roman"/>
              </a:rPr>
              <a:t>.</a:t>
            </a:r>
            <a:r>
              <a:rPr lang="en-US" sz="3000">
                <a:solidFill>
                  <a:srgbClr val="00BF63"/>
                </a:solidFill>
                <a:latin typeface="Times New Roman"/>
                <a:ea typeface="Times New Roman"/>
                <a:cs typeface="Times New Roman"/>
                <a:sym typeface="Times New Roman"/>
              </a:rPr>
              <a:t>_internal</a:t>
            </a:r>
            <a:r>
              <a:rPr lang="en-US" sz="3000">
                <a:solidFill>
                  <a:srgbClr val="000000"/>
                </a:solidFill>
                <a:latin typeface="Times New Roman"/>
                <a:ea typeface="Times New Roman"/>
                <a:cs typeface="Times New Roman"/>
                <a:sym typeface="Times New Roman"/>
              </a:rPr>
              <a:t>();</a:t>
            </a:r>
          </a:p>
          <a:p>
            <a:pPr algn="l">
              <a:lnSpc>
                <a:spcPts val="4800"/>
              </a:lnSpc>
              <a:spcBef>
                <a:spcPct val="0"/>
              </a:spcBef>
            </a:pPr>
          </a:p>
          <a:p>
            <a:pPr algn="l">
              <a:lnSpc>
                <a:spcPts val="4800"/>
              </a:lnSpc>
              <a:spcBef>
                <a:spcPct val="0"/>
              </a:spcBef>
            </a:pPr>
            <a:r>
              <a:rPr lang="en-US" sz="3000">
                <a:solidFill>
                  <a:srgbClr val="000000"/>
                </a:solidFill>
                <a:latin typeface="Times New Roman"/>
                <a:ea typeface="Times New Roman"/>
                <a:cs typeface="Times New Roman"/>
                <a:sym typeface="Times New Roman"/>
              </a:rPr>
              <a:t>  late </a:t>
            </a:r>
            <a:r>
              <a:rPr lang="en-US" sz="3000">
                <a:solidFill>
                  <a:srgbClr val="0097B2"/>
                </a:solidFill>
                <a:latin typeface="Times New Roman"/>
                <a:ea typeface="Times New Roman"/>
                <a:cs typeface="Times New Roman"/>
                <a:sym typeface="Times New Roman"/>
              </a:rPr>
              <a:t>SharedPreferences</a:t>
            </a:r>
            <a:r>
              <a:rPr lang="en-US" sz="3000">
                <a:solidFill>
                  <a:srgbClr val="000000"/>
                </a:solidFill>
                <a:latin typeface="Times New Roman"/>
                <a:ea typeface="Times New Roman"/>
                <a:cs typeface="Times New Roman"/>
                <a:sym typeface="Times New Roman"/>
              </a:rPr>
              <a:t> _prefs;</a:t>
            </a:r>
          </a:p>
          <a:p>
            <a:pPr algn="l">
              <a:lnSpc>
                <a:spcPts val="4800"/>
              </a:lnSpc>
              <a:spcBef>
                <a:spcPct val="0"/>
              </a:spcBef>
            </a:pP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545454"/>
                </a:solidFill>
                <a:latin typeface="Times New Roman"/>
                <a:ea typeface="Times New Roman"/>
                <a:cs typeface="Times New Roman"/>
                <a:sym typeface="Times New Roman"/>
              </a:rPr>
              <a:t>//Khởi tạo một lần trong main()</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0097B2"/>
                </a:solidFill>
                <a:latin typeface="Times New Roman"/>
                <a:ea typeface="Times New Roman"/>
                <a:cs typeface="Times New Roman"/>
                <a:sym typeface="Times New Roman"/>
              </a:rPr>
              <a:t>Future</a:t>
            </a:r>
            <a:r>
              <a:rPr lang="en-US" sz="3000">
                <a:solidFill>
                  <a:srgbClr val="FF751F"/>
                </a:solidFill>
                <a:latin typeface="Times New Roman"/>
                <a:ea typeface="Times New Roman"/>
                <a:cs typeface="Times New Roman"/>
                <a:sym typeface="Times New Roman"/>
              </a:rPr>
              <a:t>&lt;</a:t>
            </a:r>
            <a:r>
              <a:rPr lang="en-US" sz="3000">
                <a:solidFill>
                  <a:srgbClr val="CB6CE6"/>
                </a:solidFill>
                <a:latin typeface="Times New Roman"/>
                <a:ea typeface="Times New Roman"/>
                <a:cs typeface="Times New Roman"/>
                <a:sym typeface="Times New Roman"/>
              </a:rPr>
              <a:t>void</a:t>
            </a:r>
            <a:r>
              <a:rPr lang="en-US" sz="3000">
                <a:solidFill>
                  <a:srgbClr val="FF751F"/>
                </a:solidFill>
                <a:latin typeface="Times New Roman"/>
                <a:ea typeface="Times New Roman"/>
                <a:cs typeface="Times New Roman"/>
                <a:sym typeface="Times New Roman"/>
              </a:rPr>
              <a:t>&gt;</a:t>
            </a:r>
            <a:r>
              <a:rPr lang="en-US" sz="3000">
                <a:solidFill>
                  <a:srgbClr val="000000"/>
                </a:solidFill>
                <a:latin typeface="Times New Roman"/>
                <a:ea typeface="Times New Roman"/>
                <a:cs typeface="Times New Roman"/>
                <a:sym typeface="Times New Roman"/>
              </a:rPr>
              <a:t> </a:t>
            </a:r>
            <a:r>
              <a:rPr lang="en-US" sz="3000">
                <a:solidFill>
                  <a:srgbClr val="00BF63"/>
                </a:solidFill>
                <a:latin typeface="Times New Roman"/>
                <a:ea typeface="Times New Roman"/>
                <a:cs typeface="Times New Roman"/>
                <a:sym typeface="Times New Roman"/>
              </a:rPr>
              <a:t>init</a:t>
            </a:r>
            <a:r>
              <a:rPr lang="en-US" sz="3000">
                <a:solidFill>
                  <a:srgbClr val="000000"/>
                </a:solidFill>
                <a:latin typeface="Times New Roman"/>
                <a:ea typeface="Times New Roman"/>
                <a:cs typeface="Times New Roman"/>
                <a:sym typeface="Times New Roman"/>
              </a:rPr>
              <a:t>() </a:t>
            </a:r>
            <a:r>
              <a:rPr lang="en-US" sz="3000">
                <a:solidFill>
                  <a:srgbClr val="CB6CE6"/>
                </a:solidFill>
                <a:latin typeface="Times New Roman"/>
                <a:ea typeface="Times New Roman"/>
                <a:cs typeface="Times New Roman"/>
                <a:sym typeface="Times New Roman"/>
              </a:rPr>
              <a:t>async</a:t>
            </a:r>
            <a:r>
              <a:rPr lang="en-US" sz="3000">
                <a:solidFill>
                  <a:srgbClr val="000000"/>
                </a:solidFill>
                <a:latin typeface="Times New Roman"/>
                <a:ea typeface="Times New Roman"/>
                <a:cs typeface="Times New Roman"/>
                <a:sym typeface="Times New Roman"/>
              </a:rPr>
              <a:t> {</a:t>
            </a:r>
          </a:p>
          <a:p>
            <a:pPr algn="l">
              <a:lnSpc>
                <a:spcPts val="4800"/>
              </a:lnSpc>
              <a:spcBef>
                <a:spcPct val="0"/>
              </a:spcBef>
            </a:pPr>
            <a:r>
              <a:rPr lang="en-US" sz="3000">
                <a:solidFill>
                  <a:srgbClr val="000000"/>
                </a:solidFill>
                <a:latin typeface="Times New Roman"/>
                <a:ea typeface="Times New Roman"/>
                <a:cs typeface="Times New Roman"/>
                <a:sym typeface="Times New Roman"/>
              </a:rPr>
              <a:t>    _prefs </a:t>
            </a:r>
            <a:r>
              <a:rPr lang="en-US" sz="3000">
                <a:solidFill>
                  <a:srgbClr val="FF751F"/>
                </a:solidFill>
                <a:latin typeface="Times New Roman"/>
                <a:ea typeface="Times New Roman"/>
                <a:cs typeface="Times New Roman"/>
                <a:sym typeface="Times New Roman"/>
              </a:rPr>
              <a:t>=</a:t>
            </a:r>
            <a:r>
              <a:rPr lang="en-US" sz="3000">
                <a:solidFill>
                  <a:srgbClr val="000000"/>
                </a:solidFill>
                <a:latin typeface="Times New Roman"/>
                <a:ea typeface="Times New Roman"/>
                <a:cs typeface="Times New Roman"/>
                <a:sym typeface="Times New Roman"/>
              </a:rPr>
              <a:t> </a:t>
            </a:r>
            <a:r>
              <a:rPr lang="en-US" sz="3000">
                <a:solidFill>
                  <a:srgbClr val="CB6CE6"/>
                </a:solidFill>
                <a:latin typeface="Times New Roman"/>
                <a:ea typeface="Times New Roman"/>
                <a:cs typeface="Times New Roman"/>
                <a:sym typeface="Times New Roman"/>
              </a:rPr>
              <a:t>await</a:t>
            </a:r>
            <a:r>
              <a:rPr lang="en-US" sz="3000">
                <a:solidFill>
                  <a:srgbClr val="000000"/>
                </a:solidFill>
                <a:latin typeface="Times New Roman"/>
                <a:ea typeface="Times New Roman"/>
                <a:cs typeface="Times New Roman"/>
                <a:sym typeface="Times New Roman"/>
              </a:rPr>
              <a:t> </a:t>
            </a:r>
            <a:r>
              <a:rPr lang="en-US" sz="3000">
                <a:solidFill>
                  <a:srgbClr val="0097B2"/>
                </a:solidFill>
                <a:latin typeface="Times New Roman"/>
                <a:ea typeface="Times New Roman"/>
                <a:cs typeface="Times New Roman"/>
                <a:sym typeface="Times New Roman"/>
              </a:rPr>
              <a:t>SharedPreferences</a:t>
            </a:r>
            <a:r>
              <a:rPr lang="en-US" sz="3000">
                <a:solidFill>
                  <a:srgbClr val="000000"/>
                </a:solidFill>
                <a:latin typeface="Times New Roman"/>
                <a:ea typeface="Times New Roman"/>
                <a:cs typeface="Times New Roman"/>
                <a:sym typeface="Times New Roman"/>
              </a:rPr>
              <a:t>.</a:t>
            </a:r>
            <a:r>
              <a:rPr lang="en-US" sz="3000">
                <a:solidFill>
                  <a:srgbClr val="00BF63"/>
                </a:solidFill>
                <a:latin typeface="Times New Roman"/>
                <a:ea typeface="Times New Roman"/>
                <a:cs typeface="Times New Roman"/>
                <a:sym typeface="Times New Roman"/>
              </a:rPr>
              <a:t>getInstance</a:t>
            </a:r>
            <a:r>
              <a:rPr lang="en-US" sz="3000">
                <a:solidFill>
                  <a:srgbClr val="000000"/>
                </a:solidFill>
                <a:latin typeface="Times New Roman"/>
                <a:ea typeface="Times New Roman"/>
                <a:cs typeface="Times New Roman"/>
                <a:sym typeface="Times New Roman"/>
              </a:rPr>
              <a:t>();</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p>
          <a:p>
            <a:pPr algn="l">
              <a:lnSpc>
                <a:spcPts val="4800"/>
              </a:lnSpc>
              <a:spcBef>
                <a:spcPct val="0"/>
              </a:spcBef>
            </a:pPr>
          </a:p>
        </p:txBody>
      </p:sp>
      <p:sp>
        <p:nvSpPr>
          <p:cNvPr name="TextBox 7" id="7"/>
          <p:cNvSpPr txBox="true"/>
          <p:nvPr/>
        </p:nvSpPr>
        <p:spPr>
          <a:xfrm rot="0">
            <a:off x="10180510" y="-66675"/>
            <a:ext cx="7554159" cy="10353675"/>
          </a:xfrm>
          <a:prstGeom prst="rect">
            <a:avLst/>
          </a:prstGeom>
        </p:spPr>
        <p:txBody>
          <a:bodyPr anchor="t" rtlCol="false" tIns="0" lIns="0" bIns="0" rIns="0">
            <a:spAutoFit/>
          </a:bodyPr>
          <a:lstStyle/>
          <a:p>
            <a:pPr algn="l">
              <a:lnSpc>
                <a:spcPts val="4800"/>
              </a:lnSpc>
            </a:pPr>
            <a:r>
              <a:rPr lang="en-US" sz="3000">
                <a:solidFill>
                  <a:srgbClr val="000000"/>
                </a:solidFill>
                <a:latin typeface="Times New Roman"/>
                <a:ea typeface="Times New Roman"/>
                <a:cs typeface="Times New Roman"/>
                <a:sym typeface="Times New Roman"/>
              </a:rPr>
              <a:t>//Các phương thức lưu trữ</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0097B2"/>
                </a:solidFill>
                <a:latin typeface="Times New Roman"/>
                <a:ea typeface="Times New Roman"/>
                <a:cs typeface="Times New Roman"/>
                <a:sym typeface="Times New Roman"/>
              </a:rPr>
              <a:t>Future</a:t>
            </a:r>
            <a:r>
              <a:rPr lang="en-US" sz="3000">
                <a:solidFill>
                  <a:srgbClr val="FF751F"/>
                </a:solidFill>
                <a:latin typeface="Times New Roman"/>
                <a:ea typeface="Times New Roman"/>
                <a:cs typeface="Times New Roman"/>
                <a:sym typeface="Times New Roman"/>
              </a:rPr>
              <a:t>&lt;</a:t>
            </a:r>
            <a:r>
              <a:rPr lang="en-US" sz="3000">
                <a:solidFill>
                  <a:srgbClr val="CB6CE6"/>
                </a:solidFill>
                <a:latin typeface="Times New Roman"/>
                <a:ea typeface="Times New Roman"/>
                <a:cs typeface="Times New Roman"/>
                <a:sym typeface="Times New Roman"/>
              </a:rPr>
              <a:t>vo</a:t>
            </a:r>
            <a:r>
              <a:rPr lang="en-US" sz="3000">
                <a:solidFill>
                  <a:srgbClr val="CB6CE6"/>
                </a:solidFill>
                <a:latin typeface="Times New Roman"/>
                <a:ea typeface="Times New Roman"/>
                <a:cs typeface="Times New Roman"/>
                <a:sym typeface="Times New Roman"/>
              </a:rPr>
              <a:t>id</a:t>
            </a:r>
            <a:r>
              <a:rPr lang="en-US" sz="3000">
                <a:solidFill>
                  <a:srgbClr val="FF751F"/>
                </a:solidFill>
                <a:latin typeface="Times New Roman"/>
                <a:ea typeface="Times New Roman"/>
                <a:cs typeface="Times New Roman"/>
                <a:sym typeface="Times New Roman"/>
              </a:rPr>
              <a:t>&gt;</a:t>
            </a:r>
            <a:r>
              <a:rPr lang="en-US" sz="3000">
                <a:solidFill>
                  <a:srgbClr val="000000"/>
                </a:solidFill>
                <a:latin typeface="Times New Roman"/>
                <a:ea typeface="Times New Roman"/>
                <a:cs typeface="Times New Roman"/>
                <a:sym typeface="Times New Roman"/>
              </a:rPr>
              <a:t> </a:t>
            </a:r>
            <a:r>
              <a:rPr lang="en-US" sz="3000">
                <a:solidFill>
                  <a:srgbClr val="00BF63"/>
                </a:solidFill>
                <a:latin typeface="Times New Roman"/>
                <a:ea typeface="Times New Roman"/>
                <a:cs typeface="Times New Roman"/>
                <a:sym typeface="Times New Roman"/>
              </a:rPr>
              <a:t>setDarkMode</a:t>
            </a:r>
            <a:r>
              <a:rPr lang="en-US" sz="3000">
                <a:solidFill>
                  <a:srgbClr val="000000"/>
                </a:solidFill>
                <a:latin typeface="Times New Roman"/>
                <a:ea typeface="Times New Roman"/>
                <a:cs typeface="Times New Roman"/>
                <a:sym typeface="Times New Roman"/>
              </a:rPr>
              <a:t>(</a:t>
            </a:r>
            <a:r>
              <a:rPr lang="en-US" sz="3000">
                <a:solidFill>
                  <a:srgbClr val="0097B2"/>
                </a:solidFill>
                <a:latin typeface="Times New Roman"/>
                <a:ea typeface="Times New Roman"/>
                <a:cs typeface="Times New Roman"/>
                <a:sym typeface="Times New Roman"/>
              </a:rPr>
              <a:t>bool</a:t>
            </a:r>
            <a:r>
              <a:rPr lang="en-US" sz="3000">
                <a:solidFill>
                  <a:srgbClr val="000000"/>
                </a:solidFill>
                <a:latin typeface="Times New Roman"/>
                <a:ea typeface="Times New Roman"/>
                <a:cs typeface="Times New Roman"/>
                <a:sym typeface="Times New Roman"/>
              </a:rPr>
              <a:t> value) </a:t>
            </a:r>
            <a:r>
              <a:rPr lang="en-US" sz="3000">
                <a:solidFill>
                  <a:srgbClr val="CB6CE6"/>
                </a:solidFill>
                <a:latin typeface="Times New Roman"/>
                <a:ea typeface="Times New Roman"/>
                <a:cs typeface="Times New Roman"/>
                <a:sym typeface="Times New Roman"/>
              </a:rPr>
              <a:t>async</a:t>
            </a:r>
            <a:r>
              <a:rPr lang="en-US" sz="3000">
                <a:solidFill>
                  <a:srgbClr val="000000"/>
                </a:solidFill>
                <a:latin typeface="Times New Roman"/>
                <a:ea typeface="Times New Roman"/>
                <a:cs typeface="Times New Roman"/>
                <a:sym typeface="Times New Roman"/>
              </a:rPr>
              <a:t> {</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CB6CE6"/>
                </a:solidFill>
                <a:latin typeface="Times New Roman"/>
                <a:ea typeface="Times New Roman"/>
                <a:cs typeface="Times New Roman"/>
                <a:sym typeface="Times New Roman"/>
              </a:rPr>
              <a:t>await</a:t>
            </a:r>
            <a:r>
              <a:rPr lang="en-US" sz="3000">
                <a:solidFill>
                  <a:srgbClr val="000000"/>
                </a:solidFill>
                <a:latin typeface="Times New Roman"/>
                <a:ea typeface="Times New Roman"/>
                <a:cs typeface="Times New Roman"/>
                <a:sym typeface="Times New Roman"/>
              </a:rPr>
              <a:t> _prefs.</a:t>
            </a:r>
            <a:r>
              <a:rPr lang="en-US" sz="3000">
                <a:solidFill>
                  <a:srgbClr val="00BF63"/>
                </a:solidFill>
                <a:latin typeface="Times New Roman"/>
                <a:ea typeface="Times New Roman"/>
                <a:cs typeface="Times New Roman"/>
                <a:sym typeface="Times New Roman"/>
              </a:rPr>
              <a:t>setBool</a:t>
            </a:r>
            <a:r>
              <a:rPr lang="en-US" sz="3000">
                <a:solidFill>
                  <a:srgbClr val="000000"/>
                </a:solidFill>
                <a:latin typeface="Times New Roman"/>
                <a:ea typeface="Times New Roman"/>
                <a:cs typeface="Times New Roman"/>
                <a:sym typeface="Times New Roman"/>
              </a:rPr>
              <a:t>('</a:t>
            </a:r>
            <a:r>
              <a:rPr lang="en-US" sz="3000">
                <a:solidFill>
                  <a:srgbClr val="7ED957"/>
                </a:solidFill>
                <a:latin typeface="Times New Roman"/>
                <a:ea typeface="Times New Roman"/>
                <a:cs typeface="Times New Roman"/>
                <a:sym typeface="Times New Roman"/>
              </a:rPr>
              <a:t>dark_mode</a:t>
            </a:r>
            <a:r>
              <a:rPr lang="en-US" sz="3000">
                <a:solidFill>
                  <a:srgbClr val="000000"/>
                </a:solidFill>
                <a:latin typeface="Times New Roman"/>
                <a:ea typeface="Times New Roman"/>
                <a:cs typeface="Times New Roman"/>
                <a:sym typeface="Times New Roman"/>
              </a:rPr>
              <a:t>', value);</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p>
          <a:p>
            <a:pPr algn="l">
              <a:lnSpc>
                <a:spcPts val="4800"/>
              </a:lnSpc>
              <a:spcBef>
                <a:spcPct val="0"/>
              </a:spcBef>
            </a:pP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0097B2"/>
                </a:solidFill>
                <a:latin typeface="Times New Roman"/>
                <a:ea typeface="Times New Roman"/>
                <a:cs typeface="Times New Roman"/>
                <a:sym typeface="Times New Roman"/>
              </a:rPr>
              <a:t>bool</a:t>
            </a:r>
            <a:r>
              <a:rPr lang="en-US" sz="3000">
                <a:solidFill>
                  <a:srgbClr val="000000"/>
                </a:solidFill>
                <a:latin typeface="Times New Roman"/>
                <a:ea typeface="Times New Roman"/>
                <a:cs typeface="Times New Roman"/>
                <a:sym typeface="Times New Roman"/>
              </a:rPr>
              <a:t> </a:t>
            </a:r>
            <a:r>
              <a:rPr lang="en-US" sz="3000">
                <a:solidFill>
                  <a:srgbClr val="00BF63"/>
                </a:solidFill>
                <a:latin typeface="Times New Roman"/>
                <a:ea typeface="Times New Roman"/>
                <a:cs typeface="Times New Roman"/>
                <a:sym typeface="Times New Roman"/>
              </a:rPr>
              <a:t>getDarkMode</a:t>
            </a:r>
            <a:r>
              <a:rPr lang="en-US" sz="3000">
                <a:solidFill>
                  <a:srgbClr val="000000"/>
                </a:solidFill>
                <a:latin typeface="Times New Roman"/>
                <a:ea typeface="Times New Roman"/>
                <a:cs typeface="Times New Roman"/>
                <a:sym typeface="Times New Roman"/>
              </a:rPr>
              <a:t>() {</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CB6CE6"/>
                </a:solidFill>
                <a:latin typeface="Times New Roman"/>
                <a:ea typeface="Times New Roman"/>
                <a:cs typeface="Times New Roman"/>
                <a:sym typeface="Times New Roman"/>
              </a:rPr>
              <a:t>return</a:t>
            </a:r>
            <a:r>
              <a:rPr lang="en-US" sz="3000">
                <a:solidFill>
                  <a:srgbClr val="000000"/>
                </a:solidFill>
                <a:latin typeface="Times New Roman"/>
                <a:ea typeface="Times New Roman"/>
                <a:cs typeface="Times New Roman"/>
                <a:sym typeface="Times New Roman"/>
              </a:rPr>
              <a:t> _prefs.</a:t>
            </a:r>
            <a:r>
              <a:rPr lang="en-US" sz="3000">
                <a:solidFill>
                  <a:srgbClr val="0097B2"/>
                </a:solidFill>
                <a:latin typeface="Times New Roman"/>
                <a:ea typeface="Times New Roman"/>
                <a:cs typeface="Times New Roman"/>
                <a:sym typeface="Times New Roman"/>
              </a:rPr>
              <a:t>getBool</a:t>
            </a:r>
            <a:r>
              <a:rPr lang="en-US" sz="3000">
                <a:solidFill>
                  <a:srgbClr val="000000"/>
                </a:solidFill>
                <a:latin typeface="Times New Roman"/>
                <a:ea typeface="Times New Roman"/>
                <a:cs typeface="Times New Roman"/>
                <a:sym typeface="Times New Roman"/>
              </a:rPr>
              <a:t>('</a:t>
            </a:r>
            <a:r>
              <a:rPr lang="en-US" sz="3000">
                <a:solidFill>
                  <a:srgbClr val="7ED957"/>
                </a:solidFill>
                <a:latin typeface="Times New Roman"/>
                <a:ea typeface="Times New Roman"/>
                <a:cs typeface="Times New Roman"/>
                <a:sym typeface="Times New Roman"/>
              </a:rPr>
              <a:t>dark_mode</a:t>
            </a:r>
            <a:r>
              <a:rPr lang="en-US" sz="3000">
                <a:solidFill>
                  <a:srgbClr val="000000"/>
                </a:solidFill>
                <a:latin typeface="Times New Roman"/>
                <a:ea typeface="Times New Roman"/>
                <a:cs typeface="Times New Roman"/>
                <a:sym typeface="Times New Roman"/>
              </a:rPr>
              <a:t>') </a:t>
            </a:r>
            <a:r>
              <a:rPr lang="en-US" sz="3000">
                <a:solidFill>
                  <a:srgbClr val="FF751F"/>
                </a:solidFill>
                <a:latin typeface="Times New Roman"/>
                <a:ea typeface="Times New Roman"/>
                <a:cs typeface="Times New Roman"/>
                <a:sym typeface="Times New Roman"/>
              </a:rPr>
              <a:t>??</a:t>
            </a:r>
            <a:r>
              <a:rPr lang="en-US" sz="3000">
                <a:solidFill>
                  <a:srgbClr val="000000"/>
                </a:solidFill>
                <a:latin typeface="Times New Roman"/>
                <a:ea typeface="Times New Roman"/>
                <a:cs typeface="Times New Roman"/>
                <a:sym typeface="Times New Roman"/>
              </a:rPr>
              <a:t> </a:t>
            </a:r>
            <a:r>
              <a:rPr lang="en-US" sz="3000">
                <a:solidFill>
                  <a:srgbClr val="FF3131"/>
                </a:solidFill>
                <a:latin typeface="Times New Roman"/>
                <a:ea typeface="Times New Roman"/>
                <a:cs typeface="Times New Roman"/>
                <a:sym typeface="Times New Roman"/>
              </a:rPr>
              <a:t>false</a:t>
            </a:r>
            <a:r>
              <a:rPr lang="en-US" sz="3000">
                <a:solidFill>
                  <a:srgbClr val="000000"/>
                </a:solidFill>
                <a:latin typeface="Times New Roman"/>
                <a:ea typeface="Times New Roman"/>
                <a:cs typeface="Times New Roman"/>
                <a:sym typeface="Times New Roman"/>
              </a:rPr>
              <a:t>;</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p>
          <a:p>
            <a:pPr algn="l">
              <a:lnSpc>
                <a:spcPts val="4800"/>
              </a:lnSpc>
              <a:spcBef>
                <a:spcPct val="0"/>
              </a:spcBef>
            </a:pP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0097B2"/>
                </a:solidFill>
                <a:latin typeface="Times New Roman"/>
                <a:ea typeface="Times New Roman"/>
                <a:cs typeface="Times New Roman"/>
                <a:sym typeface="Times New Roman"/>
              </a:rPr>
              <a:t> Future</a:t>
            </a:r>
            <a:r>
              <a:rPr lang="en-US" sz="3000">
                <a:solidFill>
                  <a:srgbClr val="FF751F"/>
                </a:solidFill>
                <a:latin typeface="Times New Roman"/>
                <a:ea typeface="Times New Roman"/>
                <a:cs typeface="Times New Roman"/>
                <a:sym typeface="Times New Roman"/>
              </a:rPr>
              <a:t>&lt;</a:t>
            </a:r>
            <a:r>
              <a:rPr lang="en-US" sz="3000">
                <a:solidFill>
                  <a:srgbClr val="CB6CE6"/>
                </a:solidFill>
                <a:latin typeface="Times New Roman"/>
                <a:ea typeface="Times New Roman"/>
                <a:cs typeface="Times New Roman"/>
                <a:sym typeface="Times New Roman"/>
              </a:rPr>
              <a:t>void</a:t>
            </a:r>
            <a:r>
              <a:rPr lang="en-US" sz="3000">
                <a:solidFill>
                  <a:srgbClr val="FF751F"/>
                </a:solidFill>
                <a:latin typeface="Times New Roman"/>
                <a:ea typeface="Times New Roman"/>
                <a:cs typeface="Times New Roman"/>
                <a:sym typeface="Times New Roman"/>
              </a:rPr>
              <a:t>&gt;</a:t>
            </a:r>
            <a:r>
              <a:rPr lang="en-US" sz="3000">
                <a:solidFill>
                  <a:srgbClr val="000000"/>
                </a:solidFill>
                <a:latin typeface="Times New Roman"/>
                <a:ea typeface="Times New Roman"/>
                <a:cs typeface="Times New Roman"/>
                <a:sym typeface="Times New Roman"/>
              </a:rPr>
              <a:t> </a:t>
            </a:r>
            <a:r>
              <a:rPr lang="en-US" sz="3000">
                <a:solidFill>
                  <a:srgbClr val="00BF63"/>
                </a:solidFill>
                <a:latin typeface="Times New Roman"/>
                <a:ea typeface="Times New Roman"/>
                <a:cs typeface="Times New Roman"/>
                <a:sym typeface="Times New Roman"/>
              </a:rPr>
              <a:t>setFontSize</a:t>
            </a:r>
            <a:r>
              <a:rPr lang="en-US" sz="3000">
                <a:solidFill>
                  <a:srgbClr val="000000"/>
                </a:solidFill>
                <a:latin typeface="Times New Roman"/>
                <a:ea typeface="Times New Roman"/>
                <a:cs typeface="Times New Roman"/>
                <a:sym typeface="Times New Roman"/>
              </a:rPr>
              <a:t>(</a:t>
            </a:r>
            <a:r>
              <a:rPr lang="en-US" sz="3000">
                <a:solidFill>
                  <a:srgbClr val="0097B2"/>
                </a:solidFill>
                <a:latin typeface="Times New Roman"/>
                <a:ea typeface="Times New Roman"/>
                <a:cs typeface="Times New Roman"/>
                <a:sym typeface="Times New Roman"/>
              </a:rPr>
              <a:t>double</a:t>
            </a:r>
            <a:r>
              <a:rPr lang="en-US" sz="3000">
                <a:solidFill>
                  <a:srgbClr val="000000"/>
                </a:solidFill>
                <a:latin typeface="Times New Roman"/>
                <a:ea typeface="Times New Roman"/>
                <a:cs typeface="Times New Roman"/>
                <a:sym typeface="Times New Roman"/>
              </a:rPr>
              <a:t> size) </a:t>
            </a:r>
            <a:r>
              <a:rPr lang="en-US" sz="3000">
                <a:solidFill>
                  <a:srgbClr val="CB6CE6"/>
                </a:solidFill>
                <a:latin typeface="Times New Roman"/>
                <a:ea typeface="Times New Roman"/>
                <a:cs typeface="Times New Roman"/>
                <a:sym typeface="Times New Roman"/>
              </a:rPr>
              <a:t>async</a:t>
            </a:r>
            <a:r>
              <a:rPr lang="en-US" sz="3000">
                <a:solidFill>
                  <a:srgbClr val="000000"/>
                </a:solidFill>
                <a:latin typeface="Times New Roman"/>
                <a:ea typeface="Times New Roman"/>
                <a:cs typeface="Times New Roman"/>
                <a:sym typeface="Times New Roman"/>
              </a:rPr>
              <a:t> {</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CB6CE6"/>
                </a:solidFill>
                <a:latin typeface="Times New Roman"/>
                <a:ea typeface="Times New Roman"/>
                <a:cs typeface="Times New Roman"/>
                <a:sym typeface="Times New Roman"/>
              </a:rPr>
              <a:t> await</a:t>
            </a:r>
            <a:r>
              <a:rPr lang="en-US" sz="3000">
                <a:solidFill>
                  <a:srgbClr val="000000"/>
                </a:solidFill>
                <a:latin typeface="Times New Roman"/>
                <a:ea typeface="Times New Roman"/>
                <a:cs typeface="Times New Roman"/>
                <a:sym typeface="Times New Roman"/>
              </a:rPr>
              <a:t> _prefs.</a:t>
            </a:r>
            <a:r>
              <a:rPr lang="en-US" sz="3000">
                <a:solidFill>
                  <a:srgbClr val="00BF63"/>
                </a:solidFill>
                <a:latin typeface="Times New Roman"/>
                <a:ea typeface="Times New Roman"/>
                <a:cs typeface="Times New Roman"/>
                <a:sym typeface="Times New Roman"/>
              </a:rPr>
              <a:t>setDouble</a:t>
            </a:r>
            <a:r>
              <a:rPr lang="en-US" sz="3000">
                <a:solidFill>
                  <a:srgbClr val="000000"/>
                </a:solidFill>
                <a:latin typeface="Times New Roman"/>
                <a:ea typeface="Times New Roman"/>
                <a:cs typeface="Times New Roman"/>
                <a:sym typeface="Times New Roman"/>
              </a:rPr>
              <a:t>('</a:t>
            </a:r>
            <a:r>
              <a:rPr lang="en-US" sz="3000">
                <a:solidFill>
                  <a:srgbClr val="7ED957"/>
                </a:solidFill>
                <a:latin typeface="Times New Roman"/>
                <a:ea typeface="Times New Roman"/>
                <a:cs typeface="Times New Roman"/>
                <a:sym typeface="Times New Roman"/>
              </a:rPr>
              <a:t>font_size</a:t>
            </a:r>
            <a:r>
              <a:rPr lang="en-US" sz="3000">
                <a:solidFill>
                  <a:srgbClr val="000000"/>
                </a:solidFill>
                <a:latin typeface="Times New Roman"/>
                <a:ea typeface="Times New Roman"/>
                <a:cs typeface="Times New Roman"/>
                <a:sym typeface="Times New Roman"/>
              </a:rPr>
              <a:t>', size);</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p>
          <a:p>
            <a:pPr algn="l">
              <a:lnSpc>
                <a:spcPts val="4800"/>
              </a:lnSpc>
              <a:spcBef>
                <a:spcPct val="0"/>
              </a:spcBef>
            </a:pP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0097B2"/>
                </a:solidFill>
                <a:latin typeface="Times New Roman"/>
                <a:ea typeface="Times New Roman"/>
                <a:cs typeface="Times New Roman"/>
                <a:sym typeface="Times New Roman"/>
              </a:rPr>
              <a:t>double</a:t>
            </a:r>
            <a:r>
              <a:rPr lang="en-US" sz="3000">
                <a:solidFill>
                  <a:srgbClr val="000000"/>
                </a:solidFill>
                <a:latin typeface="Times New Roman"/>
                <a:ea typeface="Times New Roman"/>
                <a:cs typeface="Times New Roman"/>
                <a:sym typeface="Times New Roman"/>
              </a:rPr>
              <a:t> </a:t>
            </a:r>
            <a:r>
              <a:rPr lang="en-US" sz="3000">
                <a:solidFill>
                  <a:srgbClr val="00BF63"/>
                </a:solidFill>
                <a:latin typeface="Times New Roman"/>
                <a:ea typeface="Times New Roman"/>
                <a:cs typeface="Times New Roman"/>
                <a:sym typeface="Times New Roman"/>
              </a:rPr>
              <a:t>getFontSize</a:t>
            </a:r>
            <a:r>
              <a:rPr lang="en-US" sz="3000">
                <a:solidFill>
                  <a:srgbClr val="000000"/>
                </a:solidFill>
                <a:latin typeface="Times New Roman"/>
                <a:ea typeface="Times New Roman"/>
                <a:cs typeface="Times New Roman"/>
                <a:sym typeface="Times New Roman"/>
              </a:rPr>
              <a:t>() {</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r>
              <a:rPr lang="en-US" sz="3000">
                <a:solidFill>
                  <a:srgbClr val="CB6CE6"/>
                </a:solidFill>
                <a:latin typeface="Times New Roman"/>
                <a:ea typeface="Times New Roman"/>
                <a:cs typeface="Times New Roman"/>
                <a:sym typeface="Times New Roman"/>
              </a:rPr>
              <a:t>return</a:t>
            </a:r>
            <a:r>
              <a:rPr lang="en-US" sz="3000">
                <a:solidFill>
                  <a:srgbClr val="000000"/>
                </a:solidFill>
                <a:latin typeface="Times New Roman"/>
                <a:ea typeface="Times New Roman"/>
                <a:cs typeface="Times New Roman"/>
                <a:sym typeface="Times New Roman"/>
              </a:rPr>
              <a:t> _prefs.</a:t>
            </a:r>
            <a:r>
              <a:rPr lang="en-US" sz="3000">
                <a:solidFill>
                  <a:srgbClr val="00BF63"/>
                </a:solidFill>
                <a:latin typeface="Times New Roman"/>
                <a:ea typeface="Times New Roman"/>
                <a:cs typeface="Times New Roman"/>
                <a:sym typeface="Times New Roman"/>
              </a:rPr>
              <a:t>getDouble</a:t>
            </a:r>
            <a:r>
              <a:rPr lang="en-US" sz="3000">
                <a:solidFill>
                  <a:srgbClr val="000000"/>
                </a:solidFill>
                <a:latin typeface="Times New Roman"/>
                <a:ea typeface="Times New Roman"/>
                <a:cs typeface="Times New Roman"/>
                <a:sym typeface="Times New Roman"/>
              </a:rPr>
              <a:t>('</a:t>
            </a:r>
            <a:r>
              <a:rPr lang="en-US" sz="3000">
                <a:solidFill>
                  <a:srgbClr val="7ED957"/>
                </a:solidFill>
                <a:latin typeface="Times New Roman"/>
                <a:ea typeface="Times New Roman"/>
                <a:cs typeface="Times New Roman"/>
                <a:sym typeface="Times New Roman"/>
              </a:rPr>
              <a:t>font_size</a:t>
            </a:r>
            <a:r>
              <a:rPr lang="en-US" sz="3000">
                <a:solidFill>
                  <a:srgbClr val="000000"/>
                </a:solidFill>
                <a:latin typeface="Times New Roman"/>
                <a:ea typeface="Times New Roman"/>
                <a:cs typeface="Times New Roman"/>
                <a:sym typeface="Times New Roman"/>
              </a:rPr>
              <a:t>') </a:t>
            </a:r>
            <a:r>
              <a:rPr lang="en-US" sz="3000">
                <a:solidFill>
                  <a:srgbClr val="FF751F"/>
                </a:solidFill>
                <a:latin typeface="Times New Roman"/>
                <a:ea typeface="Times New Roman"/>
                <a:cs typeface="Times New Roman"/>
                <a:sym typeface="Times New Roman"/>
              </a:rPr>
              <a:t>??</a:t>
            </a:r>
            <a:r>
              <a:rPr lang="en-US" sz="3000">
                <a:solidFill>
                  <a:srgbClr val="000000"/>
                </a:solidFill>
                <a:latin typeface="Times New Roman"/>
                <a:ea typeface="Times New Roman"/>
                <a:cs typeface="Times New Roman"/>
                <a:sym typeface="Times New Roman"/>
              </a:rPr>
              <a:t> </a:t>
            </a:r>
            <a:r>
              <a:rPr lang="en-US" sz="3000">
                <a:solidFill>
                  <a:srgbClr val="FFBD59"/>
                </a:solidFill>
                <a:latin typeface="Times New Roman"/>
                <a:ea typeface="Times New Roman"/>
                <a:cs typeface="Times New Roman"/>
                <a:sym typeface="Times New Roman"/>
              </a:rPr>
              <a:t>14.0</a:t>
            </a:r>
            <a:r>
              <a:rPr lang="en-US" sz="3000">
                <a:solidFill>
                  <a:srgbClr val="000000"/>
                </a:solidFill>
                <a:latin typeface="Times New Roman"/>
                <a:ea typeface="Times New Roman"/>
                <a:cs typeface="Times New Roman"/>
                <a:sym typeface="Times New Roman"/>
              </a:rPr>
              <a:t>;</a:t>
            </a:r>
          </a:p>
          <a:p>
            <a:pPr algn="l">
              <a:lnSpc>
                <a:spcPts val="4800"/>
              </a:lnSpc>
              <a:spcBef>
                <a:spcPct val="0"/>
              </a:spcBef>
            </a:pPr>
            <a:r>
              <a:rPr lang="en-US" sz="3000">
                <a:solidFill>
                  <a:srgbClr val="000000"/>
                </a:solidFill>
                <a:latin typeface="Times New Roman"/>
                <a:ea typeface="Times New Roman"/>
                <a:cs typeface="Times New Roman"/>
                <a:sym typeface="Times New Roman"/>
              </a:rPr>
              <a:t>  }</a:t>
            </a:r>
          </a:p>
          <a:p>
            <a:pPr algn="l">
              <a:lnSpc>
                <a:spcPts val="4800"/>
              </a:lnSpc>
              <a:spcBef>
                <a:spcPct val="0"/>
              </a:spcBef>
            </a:pPr>
            <a:r>
              <a:rPr lang="en-US" sz="3000">
                <a:solidFill>
                  <a:srgbClr val="000000"/>
                </a:solidFill>
                <a:latin typeface="Times New Roman"/>
                <a:ea typeface="Times New Roman"/>
                <a:cs typeface="Times New Roman"/>
                <a:sym typeface="Times New Roman"/>
              </a:rPr>
              <a:t>}</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575"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TextBox 3" id="3"/>
          <p:cNvSpPr txBox="true"/>
          <p:nvPr/>
        </p:nvSpPr>
        <p:spPr>
          <a:xfrm rot="0">
            <a:off x="1166399" y="3407162"/>
            <a:ext cx="16092901" cy="3876040"/>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SharedPreferences</a:t>
            </a:r>
            <a:r>
              <a:rPr lang="en-US" sz="3200">
                <a:solidFill>
                  <a:srgbClr val="000000"/>
                </a:solidFill>
                <a:latin typeface="Times New Roman"/>
                <a:ea typeface="Times New Roman"/>
                <a:cs typeface="Times New Roman"/>
                <a:sym typeface="Times New Roman"/>
              </a:rPr>
              <a:t> </a:t>
            </a:r>
            <a:r>
              <a:rPr lang="en-US" sz="3200">
                <a:solidFill>
                  <a:srgbClr val="000000"/>
                </a:solidFill>
                <a:latin typeface="Times New Roman"/>
                <a:ea typeface="Times New Roman"/>
                <a:cs typeface="Times New Roman"/>
                <a:sym typeface="Times New Roman"/>
              </a:rPr>
              <a:t>c</a:t>
            </a:r>
            <a:r>
              <a:rPr lang="en-US" sz="3200">
                <a:solidFill>
                  <a:srgbClr val="000000"/>
                </a:solidFill>
                <a:latin typeface="Times New Roman"/>
                <a:ea typeface="Times New Roman"/>
                <a:cs typeface="Times New Roman"/>
                <a:sym typeface="Times New Roman"/>
              </a:rPr>
              <a:t>hỉ lưu dữ liệu</a:t>
            </a:r>
            <a:r>
              <a:rPr lang="en-US" sz="3200" strike="noStrike" u="none">
                <a:solidFill>
                  <a:srgbClr val="000000"/>
                </a:solidFill>
                <a:latin typeface="Times New Roman"/>
                <a:ea typeface="Times New Roman"/>
                <a:cs typeface="Times New Roman"/>
                <a:sym typeface="Times New Roman"/>
              </a:rPr>
              <a:t> dưới dạng plain text (không mã hóa)</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Điều này nghĩa là bất kỳ ai truy cập được file lưu trữ đều có thể đọc nội dung, vì vậy ta không nên lưu các thông tin như token, mật khẩu, hoặc dữ liệu cá nhân quan trọng</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Nếu cần lưu trữ dữ liệu quan trọng, có thể sử dụng flutter_secure_storage - dùng Keychain (iOS) / Android Keystore (Android). Thư viện này lưu dữ liệu an toàn hơn bằng cách mã hóa trên hệ thống</a:t>
            </a:r>
          </a:p>
        </p:txBody>
      </p:sp>
      <p:sp>
        <p:nvSpPr>
          <p:cNvPr name="AutoShape 4" id="4"/>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5" id="5"/>
          <p:cNvSpPr txBox="true"/>
          <p:nvPr/>
        </p:nvSpPr>
        <p:spPr>
          <a:xfrm rot="0">
            <a:off x="1156874" y="1195725"/>
            <a:ext cx="133575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Cách thực hiện tốt nhất</a:t>
            </a:r>
          </a:p>
        </p:txBody>
      </p:sp>
      <p:sp>
        <p:nvSpPr>
          <p:cNvPr name="TextBox 6" id="6"/>
          <p:cNvSpPr txBox="true"/>
          <p:nvPr/>
        </p:nvSpPr>
        <p:spPr>
          <a:xfrm rot="0">
            <a:off x="1156874" y="2452390"/>
            <a:ext cx="15653034" cy="637540"/>
          </a:xfrm>
          <a:prstGeom prst="rect">
            <a:avLst/>
          </a:prstGeom>
        </p:spPr>
        <p:txBody>
          <a:bodyPr anchor="t" rtlCol="false" tIns="0" lIns="0" bIns="0" rIns="0">
            <a:spAutoFit/>
          </a:bodyPr>
          <a:lstStyle/>
          <a:p>
            <a:pPr algn="l">
              <a:lnSpc>
                <a:spcPts val="5120"/>
              </a:lnSpc>
            </a:pPr>
            <a:r>
              <a:rPr lang="en-US" b="true" sz="3200">
                <a:solidFill>
                  <a:srgbClr val="000000"/>
                </a:solidFill>
                <a:latin typeface="Times New Roman Bold"/>
                <a:ea typeface="Times New Roman Bold"/>
                <a:cs typeface="Times New Roman Bold"/>
                <a:sym typeface="Times New Roman Bold"/>
              </a:rPr>
              <a:t>Không lưu dữ liệu nhạy cảm:</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575"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TextBox 3" id="3"/>
          <p:cNvSpPr txBox="true"/>
          <p:nvPr/>
        </p:nvSpPr>
        <p:spPr>
          <a:xfrm rot="0">
            <a:off x="1166399" y="3223280"/>
            <a:ext cx="16092901" cy="7114540"/>
          </a:xfrm>
          <a:prstGeom prst="rect">
            <a:avLst/>
          </a:prstGeom>
        </p:spPr>
        <p:txBody>
          <a:bodyPr anchor="t" rtlCol="false" tIns="0" lIns="0" bIns="0" rIns="0">
            <a:spAutoFit/>
          </a:bodyPr>
          <a:lstStyle/>
          <a:p>
            <a:pPr algn="just">
              <a:lnSpc>
                <a:spcPts val="5120"/>
              </a:lnSpc>
            </a:pPr>
            <a:r>
              <a:rPr lang="en-US" sz="3200">
                <a:solidFill>
                  <a:srgbClr val="000000"/>
                </a:solidFill>
                <a:latin typeface="Times New Roman"/>
                <a:ea typeface="Times New Roman"/>
                <a:cs typeface="Times New Roman"/>
                <a:sym typeface="Times New Roman"/>
              </a:rPr>
              <a:t>SharedPreferences</a:t>
            </a:r>
            <a:r>
              <a:rPr lang="en-US" sz="3200">
                <a:solidFill>
                  <a:srgbClr val="000000"/>
                </a:solidFill>
                <a:latin typeface="Times New Roman"/>
                <a:ea typeface="Times New Roman"/>
                <a:cs typeface="Times New Roman"/>
                <a:sym typeface="Times New Roman"/>
              </a:rPr>
              <a:t> </a:t>
            </a:r>
            <a:r>
              <a:rPr lang="en-US" sz="3200">
                <a:solidFill>
                  <a:srgbClr val="000000"/>
                </a:solidFill>
                <a:latin typeface="Times New Roman"/>
                <a:ea typeface="Times New Roman"/>
                <a:cs typeface="Times New Roman"/>
                <a:sym typeface="Times New Roman"/>
              </a:rPr>
              <a:t>c</a:t>
            </a:r>
            <a:r>
              <a:rPr lang="en-US" sz="3200">
                <a:solidFill>
                  <a:srgbClr val="000000"/>
                </a:solidFill>
                <a:latin typeface="Times New Roman"/>
                <a:ea typeface="Times New Roman"/>
                <a:cs typeface="Times New Roman"/>
                <a:sym typeface="Times New Roman"/>
              </a:rPr>
              <a:t>hỉ hỗ trợ các kiểu dữ liệu</a:t>
            </a:r>
            <a:r>
              <a:rPr lang="en-US" sz="3200" strike="noStrike" u="none">
                <a:solidFill>
                  <a:srgbClr val="000000"/>
                </a:solidFill>
                <a:latin typeface="Times New Roman"/>
                <a:ea typeface="Times New Roman"/>
                <a:cs typeface="Times New Roman"/>
                <a:sym typeface="Times New Roman"/>
              </a:rPr>
              <a:t> cơ bản:</a:t>
            </a:r>
          </a:p>
          <a:p>
            <a:pPr algn="just"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int</a:t>
            </a:r>
          </a:p>
          <a:p>
            <a:pPr algn="just"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double</a:t>
            </a:r>
          </a:p>
          <a:p>
            <a:pPr algn="just"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bool</a:t>
            </a:r>
          </a:p>
          <a:p>
            <a:pPr algn="just"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String</a:t>
            </a:r>
          </a:p>
          <a:p>
            <a:pPr algn="just"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List&lt;String&gt;</a:t>
            </a:r>
          </a:p>
          <a:p>
            <a:pPr algn="just">
              <a:lnSpc>
                <a:spcPts val="5120"/>
              </a:lnSpc>
            </a:pPr>
            <a:r>
              <a:rPr lang="en-US" sz="3200" strike="noStrike" u="none">
                <a:solidFill>
                  <a:srgbClr val="000000"/>
                </a:solidFill>
                <a:latin typeface="Times New Roman"/>
                <a:ea typeface="Times New Roman"/>
                <a:cs typeface="Times New Roman"/>
                <a:sym typeface="Times New Roman"/>
              </a:rPr>
              <a:t>Nên chọn kiểu phù hợp với mục đích lưu trữ - ví dụ:</a:t>
            </a:r>
          </a:p>
          <a:p>
            <a:pPr algn="just"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Lưu trạng thái dark mode =&gt; bool</a:t>
            </a:r>
          </a:p>
          <a:p>
            <a:pPr algn="just"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Lưu cỡ chữ =&gt; double</a:t>
            </a:r>
          </a:p>
          <a:p>
            <a:pPr algn="just"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Lưu danh sách chủ đề yêu thích =&gt; List&lt;String&gt;</a:t>
            </a:r>
          </a:p>
          <a:p>
            <a:pPr algn="just">
              <a:lnSpc>
                <a:spcPts val="5120"/>
              </a:lnSpc>
            </a:pPr>
          </a:p>
        </p:txBody>
      </p:sp>
      <p:sp>
        <p:nvSpPr>
          <p:cNvPr name="AutoShape 4" id="4"/>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5" id="5"/>
          <p:cNvSpPr txBox="true"/>
          <p:nvPr/>
        </p:nvSpPr>
        <p:spPr>
          <a:xfrm rot="0">
            <a:off x="1156874" y="1195725"/>
            <a:ext cx="133575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Cách thực hiện tốt nhất</a:t>
            </a:r>
          </a:p>
        </p:txBody>
      </p:sp>
      <p:sp>
        <p:nvSpPr>
          <p:cNvPr name="TextBox 6" id="6"/>
          <p:cNvSpPr txBox="true"/>
          <p:nvPr/>
        </p:nvSpPr>
        <p:spPr>
          <a:xfrm rot="0">
            <a:off x="1156874" y="2452390"/>
            <a:ext cx="15653034" cy="637540"/>
          </a:xfrm>
          <a:prstGeom prst="rect">
            <a:avLst/>
          </a:prstGeom>
        </p:spPr>
        <p:txBody>
          <a:bodyPr anchor="t" rtlCol="false" tIns="0" lIns="0" bIns="0" rIns="0">
            <a:spAutoFit/>
          </a:bodyPr>
          <a:lstStyle/>
          <a:p>
            <a:pPr algn="l">
              <a:lnSpc>
                <a:spcPts val="5120"/>
              </a:lnSpc>
            </a:pPr>
            <a:r>
              <a:rPr lang="en-US" b="true" sz="3200">
                <a:solidFill>
                  <a:srgbClr val="000000"/>
                </a:solidFill>
                <a:latin typeface="Times New Roman Bold"/>
                <a:ea typeface="Times New Roman Bold"/>
                <a:cs typeface="Times New Roman Bold"/>
                <a:sym typeface="Times New Roman Bold"/>
              </a:rPr>
              <a:t>Sử dụng kiểu dữ liệu phù hợp:</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AutoShape 3" id="3"/>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4" id="4"/>
          <p:cNvSpPr txBox="true"/>
          <p:nvPr/>
        </p:nvSpPr>
        <p:spPr>
          <a:xfrm rot="0">
            <a:off x="1166399" y="1195725"/>
            <a:ext cx="7514435"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Tài liệu tham khảo</a:t>
            </a:r>
          </a:p>
        </p:txBody>
      </p:sp>
      <p:sp>
        <p:nvSpPr>
          <p:cNvPr name="TextBox 5" id="5"/>
          <p:cNvSpPr txBox="true"/>
          <p:nvPr/>
        </p:nvSpPr>
        <p:spPr>
          <a:xfrm rot="0">
            <a:off x="13671125" y="9132570"/>
            <a:ext cx="3450476" cy="283210"/>
          </a:xfrm>
          <a:prstGeom prst="rect">
            <a:avLst/>
          </a:prstGeom>
        </p:spPr>
        <p:txBody>
          <a:bodyPr anchor="t" rtlCol="false" tIns="0" lIns="0" bIns="0" rIns="0">
            <a:spAutoFit/>
          </a:bodyPr>
          <a:lstStyle/>
          <a:p>
            <a:pPr algn="r" marL="0" indent="0" lvl="0">
              <a:lnSpc>
                <a:spcPts val="2239"/>
              </a:lnSpc>
              <a:spcBef>
                <a:spcPct val="0"/>
              </a:spcBef>
            </a:pPr>
            <a:r>
              <a:rPr lang="en-US" sz="1599" spc="159">
                <a:solidFill>
                  <a:srgbClr val="000000">
                    <a:alpha val="49804"/>
                  </a:srgbClr>
                </a:solidFill>
                <a:latin typeface="Times New Roman"/>
                <a:ea typeface="Times New Roman"/>
                <a:cs typeface="Times New Roman"/>
                <a:sym typeface="Times New Roman"/>
              </a:rPr>
              <a:t>3</a:t>
            </a:r>
          </a:p>
        </p:txBody>
      </p:sp>
      <p:sp>
        <p:nvSpPr>
          <p:cNvPr name="TextBox 6" id="6"/>
          <p:cNvSpPr txBox="true"/>
          <p:nvPr/>
        </p:nvSpPr>
        <p:spPr>
          <a:xfrm rot="0">
            <a:off x="1166399" y="3111500"/>
            <a:ext cx="14609105" cy="3938270"/>
          </a:xfrm>
          <a:prstGeom prst="rect">
            <a:avLst/>
          </a:prstGeom>
        </p:spPr>
        <p:txBody>
          <a:bodyPr anchor="t" rtlCol="false" tIns="0" lIns="0" bIns="0" rIns="0">
            <a:spAutoFit/>
          </a:bodyPr>
          <a:lstStyle/>
          <a:p>
            <a:pPr algn="l">
              <a:lnSpc>
                <a:spcPts val="4480"/>
              </a:lnSpc>
              <a:spcBef>
                <a:spcPct val="0"/>
              </a:spcBef>
            </a:pPr>
            <a:r>
              <a:rPr lang="en-US" sz="3200">
                <a:solidFill>
                  <a:srgbClr val="000000"/>
                </a:solidFill>
                <a:latin typeface="Times New Roman"/>
                <a:ea typeface="Times New Roman"/>
                <a:cs typeface="Times New Roman"/>
                <a:sym typeface="Times New Roman"/>
              </a:rPr>
              <a:t>[1]. Luan Dang, “Tìm hiểu về SharedPreferences trong Flutter: Lưu trữ dữ liệu cục bộ đơn giản”, Viblo, 2025.</a:t>
            </a:r>
          </a:p>
          <a:p>
            <a:pPr algn="l">
              <a:lnSpc>
                <a:spcPts val="4480"/>
              </a:lnSpc>
              <a:spcBef>
                <a:spcPct val="0"/>
              </a:spcBef>
            </a:pPr>
            <a:r>
              <a:rPr lang="en-US" sz="3200">
                <a:solidFill>
                  <a:srgbClr val="000000"/>
                </a:solidFill>
                <a:latin typeface="Times New Roman"/>
                <a:ea typeface="Times New Roman"/>
                <a:cs typeface="Times New Roman"/>
                <a:sym typeface="Times New Roman"/>
              </a:rPr>
              <a:t>[2]. Pham Xuan Lu, “Shared Preferences trong Android”, Viblo, 2018.</a:t>
            </a:r>
          </a:p>
          <a:p>
            <a:pPr algn="l">
              <a:lnSpc>
                <a:spcPts val="4480"/>
              </a:lnSpc>
              <a:spcBef>
                <a:spcPct val="0"/>
              </a:spcBef>
            </a:pPr>
            <a:r>
              <a:rPr lang="en-US" sz="3200">
                <a:solidFill>
                  <a:srgbClr val="000000"/>
                </a:solidFill>
                <a:latin typeface="Times New Roman"/>
                <a:ea typeface="Times New Roman"/>
                <a:cs typeface="Times New Roman"/>
                <a:sym typeface="Times New Roman"/>
              </a:rPr>
              <a:t>[3]. Developers, “Lưu trữ dữ liệu đơn giản bằng Shared Preferences”, Developers, 2025.</a:t>
            </a:r>
          </a:p>
          <a:p>
            <a:pPr algn="l">
              <a:lnSpc>
                <a:spcPts val="4480"/>
              </a:lnSpc>
              <a:spcBef>
                <a:spcPct val="0"/>
              </a:spcBef>
            </a:pPr>
            <a:r>
              <a:rPr lang="en-US" sz="3200">
                <a:solidFill>
                  <a:srgbClr val="000000"/>
                </a:solidFill>
                <a:latin typeface="Times New Roman"/>
                <a:ea typeface="Times New Roman"/>
                <a:cs typeface="Times New Roman"/>
                <a:sym typeface="Times New Roman"/>
              </a:rPr>
              <a:t>[4]. Flutter.dev, “Shared preferences plugin”, pub.dev, 2025</a:t>
            </a:r>
          </a:p>
          <a:p>
            <a:pPr algn="l">
              <a:lnSpc>
                <a:spcPts val="4480"/>
              </a:lnSpc>
              <a:spcBef>
                <a:spcPct val="0"/>
              </a:spcBef>
            </a:pPr>
            <a:r>
              <a:rPr lang="en-US" sz="3200">
                <a:solidFill>
                  <a:srgbClr val="000000"/>
                </a:solidFill>
                <a:latin typeface="Times New Roman"/>
                <a:ea typeface="Times New Roman"/>
                <a:cs typeface="Times New Roman"/>
                <a:sym typeface="Times New Roman"/>
              </a:rPr>
              <a:t>[5]. Kteam, “Lưu trữ dữ liệu với SharedPreferences”, Kteam.</a:t>
            </a:r>
          </a:p>
          <a:p>
            <a:pPr algn="l">
              <a:lnSpc>
                <a:spcPts val="4480"/>
              </a:lnSpc>
              <a:spcBef>
                <a:spcPct val="0"/>
              </a:spcBef>
            </a:pPr>
            <a:r>
              <a:rPr lang="en-US" sz="3200">
                <a:solidFill>
                  <a:srgbClr val="000000"/>
                </a:solidFill>
                <a:latin typeface="Times New Roman"/>
                <a:ea typeface="Times New Roman"/>
                <a:cs typeface="Times New Roman"/>
                <a:sym typeface="Times New Roman"/>
              </a:rPr>
              <a:t> </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p:spPr>
      </p:sp>
      <p:sp>
        <p:nvSpPr>
          <p:cNvPr name="TextBox 3" id="3"/>
          <p:cNvSpPr txBox="true"/>
          <p:nvPr/>
        </p:nvSpPr>
        <p:spPr>
          <a:xfrm rot="0">
            <a:off x="3205447" y="3783330"/>
            <a:ext cx="11877107" cy="2453640"/>
          </a:xfrm>
          <a:prstGeom prst="rect">
            <a:avLst/>
          </a:prstGeom>
        </p:spPr>
        <p:txBody>
          <a:bodyPr anchor="t" rtlCol="false" tIns="0" lIns="0" bIns="0" rIns="0">
            <a:spAutoFit/>
          </a:bodyPr>
          <a:lstStyle/>
          <a:p>
            <a:pPr algn="ctr">
              <a:lnSpc>
                <a:spcPts val="20160"/>
              </a:lnSpc>
            </a:pPr>
            <a:r>
              <a:rPr lang="en-US" sz="14400">
                <a:solidFill>
                  <a:srgbClr val="000000"/>
                </a:solidFill>
                <a:latin typeface="DM Serif Display"/>
                <a:ea typeface="DM Serif Display"/>
                <a:cs typeface="DM Serif Display"/>
                <a:sym typeface="DM Serif Display"/>
              </a:rPr>
              <a:t>DEMO TIME !!!</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p:spPr>
      </p:sp>
      <p:sp>
        <p:nvSpPr>
          <p:cNvPr name="TextBox 3" id="3"/>
          <p:cNvSpPr txBox="true"/>
          <p:nvPr/>
        </p:nvSpPr>
        <p:spPr>
          <a:xfrm rot="0">
            <a:off x="4485814" y="2762204"/>
            <a:ext cx="9316373" cy="2453640"/>
          </a:xfrm>
          <a:prstGeom prst="rect">
            <a:avLst/>
          </a:prstGeom>
        </p:spPr>
        <p:txBody>
          <a:bodyPr anchor="t" rtlCol="false" tIns="0" lIns="0" bIns="0" rIns="0">
            <a:spAutoFit/>
          </a:bodyPr>
          <a:lstStyle/>
          <a:p>
            <a:pPr algn="ctr">
              <a:lnSpc>
                <a:spcPts val="20160"/>
              </a:lnSpc>
            </a:pPr>
            <a:r>
              <a:rPr lang="en-US" sz="14400">
                <a:solidFill>
                  <a:srgbClr val="000000"/>
                </a:solidFill>
                <a:latin typeface="DM Serif Display"/>
                <a:ea typeface="DM Serif Display"/>
                <a:cs typeface="DM Serif Display"/>
                <a:sym typeface="DM Serif Display"/>
              </a:rPr>
              <a:t>The End</a:t>
            </a:r>
          </a:p>
        </p:txBody>
      </p:sp>
      <p:sp>
        <p:nvSpPr>
          <p:cNvPr name="TextBox 4" id="4"/>
          <p:cNvSpPr txBox="true"/>
          <p:nvPr/>
        </p:nvSpPr>
        <p:spPr>
          <a:xfrm rot="0">
            <a:off x="4180543" y="5318806"/>
            <a:ext cx="9926914" cy="415290"/>
          </a:xfrm>
          <a:prstGeom prst="rect">
            <a:avLst/>
          </a:prstGeom>
        </p:spPr>
        <p:txBody>
          <a:bodyPr anchor="t" rtlCol="false" tIns="0" lIns="0" bIns="0" rIns="0">
            <a:spAutoFit/>
          </a:bodyPr>
          <a:lstStyle/>
          <a:p>
            <a:pPr algn="ctr">
              <a:lnSpc>
                <a:spcPts val="3359"/>
              </a:lnSpc>
              <a:spcBef>
                <a:spcPct val="0"/>
              </a:spcBef>
            </a:pPr>
            <a:r>
              <a:rPr lang="en-US" sz="2400" spc="240">
                <a:solidFill>
                  <a:srgbClr val="000000"/>
                </a:solidFill>
                <a:latin typeface="Times New Roman"/>
                <a:ea typeface="Times New Roman"/>
                <a:cs typeface="Times New Roman"/>
                <a:sym typeface="Times New Roman"/>
              </a:rPr>
              <a:t>THANK YOU FOR LISTENING</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TextBox 3" id="3"/>
          <p:cNvSpPr txBox="true"/>
          <p:nvPr/>
        </p:nvSpPr>
        <p:spPr>
          <a:xfrm rot="0">
            <a:off x="1166399" y="3475662"/>
            <a:ext cx="15955203" cy="12852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Thích </a:t>
            </a:r>
            <a:r>
              <a:rPr lang="en-US" sz="3200" strike="noStrike" u="none">
                <a:solidFill>
                  <a:srgbClr val="000000"/>
                </a:solidFill>
                <a:latin typeface="Times New Roman"/>
                <a:ea typeface="Times New Roman"/>
                <a:cs typeface="Times New Roman"/>
                <a:sym typeface="Times New Roman"/>
              </a:rPr>
              <a:t>h</a:t>
            </a:r>
            <a:r>
              <a:rPr lang="en-US" sz="3200" strike="noStrike" u="none">
                <a:solidFill>
                  <a:srgbClr val="000000"/>
                </a:solidFill>
                <a:latin typeface="Times New Roman"/>
                <a:ea typeface="Times New Roman"/>
                <a:cs typeface="Times New Roman"/>
                <a:sym typeface="Times New Roman"/>
              </a:rPr>
              <a:t>ợp</a:t>
            </a:r>
            <a:r>
              <a:rPr lang="en-US" sz="3200" strike="noStrike" u="none">
                <a:solidFill>
                  <a:srgbClr val="000000"/>
                </a:solidFill>
                <a:latin typeface="Times New Roman"/>
                <a:ea typeface="Times New Roman"/>
                <a:cs typeface="Times New Roman"/>
                <a:sym typeface="Times New Roman"/>
              </a:rPr>
              <a:t> </a:t>
            </a:r>
            <a:r>
              <a:rPr lang="en-US" sz="3200" strike="noStrike" u="none">
                <a:solidFill>
                  <a:srgbClr val="000000"/>
                </a:solidFill>
                <a:latin typeface="Times New Roman"/>
                <a:ea typeface="Times New Roman"/>
                <a:cs typeface="Times New Roman"/>
                <a:sym typeface="Times New Roman"/>
              </a:rPr>
              <a:t>cho</a:t>
            </a:r>
            <a:r>
              <a:rPr lang="en-US" sz="3200" strike="noStrike" u="none">
                <a:solidFill>
                  <a:srgbClr val="000000"/>
                </a:solidFill>
                <a:latin typeface="Times New Roman"/>
                <a:ea typeface="Times New Roman"/>
                <a:cs typeface="Times New Roman"/>
                <a:sym typeface="Times New Roman"/>
              </a:rPr>
              <a:t> các dữ liệu đơn giản như: cài đặt người dùng (dark mode, font size...), token, trạng thái đăng nhập...</a:t>
            </a:r>
          </a:p>
        </p:txBody>
      </p:sp>
      <p:sp>
        <p:nvSpPr>
          <p:cNvPr name="AutoShape 4" id="4"/>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Freeform 5" id="5"/>
          <p:cNvSpPr/>
          <p:nvPr/>
        </p:nvSpPr>
        <p:spPr>
          <a:xfrm flipH="false" flipV="false" rot="0">
            <a:off x="611072" y="2533363"/>
            <a:ext cx="3551793" cy="875624"/>
          </a:xfrm>
          <a:custGeom>
            <a:avLst/>
            <a:gdLst/>
            <a:ahLst/>
            <a:cxnLst/>
            <a:rect r="r" b="b" t="t" l="l"/>
            <a:pathLst>
              <a:path h="875624" w="3551793">
                <a:moveTo>
                  <a:pt x="0" y="0"/>
                </a:moveTo>
                <a:lnTo>
                  <a:pt x="3551793" y="0"/>
                </a:lnTo>
                <a:lnTo>
                  <a:pt x="3551793" y="875624"/>
                </a:lnTo>
                <a:lnTo>
                  <a:pt x="0" y="87562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166399" y="1195725"/>
            <a:ext cx="133575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Định nghĩa SharedPreferences</a:t>
            </a:r>
          </a:p>
        </p:txBody>
      </p:sp>
      <p:sp>
        <p:nvSpPr>
          <p:cNvPr name="TextBox 7" id="7"/>
          <p:cNvSpPr txBox="true"/>
          <p:nvPr/>
        </p:nvSpPr>
        <p:spPr>
          <a:xfrm rot="0">
            <a:off x="13671125" y="9132570"/>
            <a:ext cx="3450476" cy="283210"/>
          </a:xfrm>
          <a:prstGeom prst="rect">
            <a:avLst/>
          </a:prstGeom>
        </p:spPr>
        <p:txBody>
          <a:bodyPr anchor="t" rtlCol="false" tIns="0" lIns="0" bIns="0" rIns="0">
            <a:spAutoFit/>
          </a:bodyPr>
          <a:lstStyle/>
          <a:p>
            <a:pPr algn="r" marL="0" indent="0" lvl="0">
              <a:lnSpc>
                <a:spcPts val="2239"/>
              </a:lnSpc>
              <a:spcBef>
                <a:spcPct val="0"/>
              </a:spcBef>
            </a:pPr>
            <a:r>
              <a:rPr lang="en-US" sz="1599" spc="159">
                <a:solidFill>
                  <a:srgbClr val="000000">
                    <a:alpha val="49804"/>
                  </a:srgbClr>
                </a:solidFill>
                <a:latin typeface="Times New Roman"/>
                <a:ea typeface="Times New Roman"/>
                <a:cs typeface="Times New Roman"/>
                <a:sym typeface="Times New Roman"/>
              </a:rPr>
              <a:t>3</a:t>
            </a:r>
          </a:p>
        </p:txBody>
      </p:sp>
      <p:sp>
        <p:nvSpPr>
          <p:cNvPr name="TextBox 8" id="8"/>
          <p:cNvSpPr txBox="true"/>
          <p:nvPr/>
        </p:nvSpPr>
        <p:spPr>
          <a:xfrm rot="0">
            <a:off x="1028700" y="2576205"/>
            <a:ext cx="15781208"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Sh</a:t>
            </a:r>
            <a:r>
              <a:rPr lang="en-US" sz="3200" strike="noStrike" u="none">
                <a:solidFill>
                  <a:srgbClr val="000000"/>
                </a:solidFill>
                <a:latin typeface="Times New Roman"/>
                <a:ea typeface="Times New Roman"/>
                <a:cs typeface="Times New Roman"/>
                <a:sym typeface="Times New Roman"/>
              </a:rPr>
              <a:t>are</a:t>
            </a:r>
            <a:r>
              <a:rPr lang="en-US" sz="3200" strike="noStrike" u="none">
                <a:solidFill>
                  <a:srgbClr val="000000"/>
                </a:solidFill>
                <a:latin typeface="Times New Roman"/>
                <a:ea typeface="Times New Roman"/>
                <a:cs typeface="Times New Roman"/>
                <a:sym typeface="Times New Roman"/>
              </a:rPr>
              <a:t>dPre</a:t>
            </a:r>
            <a:r>
              <a:rPr lang="en-US" sz="3200" strike="noStrike" u="none">
                <a:solidFill>
                  <a:srgbClr val="000000"/>
                </a:solidFill>
                <a:latin typeface="Times New Roman"/>
                <a:ea typeface="Times New Roman"/>
                <a:cs typeface="Times New Roman"/>
                <a:sym typeface="Times New Roman"/>
              </a:rPr>
              <a:t>fe</a:t>
            </a:r>
            <a:r>
              <a:rPr lang="en-US" sz="3200" strike="noStrike" u="none">
                <a:solidFill>
                  <a:srgbClr val="000000"/>
                </a:solidFill>
                <a:latin typeface="Times New Roman"/>
                <a:ea typeface="Times New Roman"/>
                <a:cs typeface="Times New Roman"/>
                <a:sym typeface="Times New Roman"/>
              </a:rPr>
              <a:t>re</a:t>
            </a:r>
            <a:r>
              <a:rPr lang="en-US" sz="3200" strike="noStrike" u="none">
                <a:solidFill>
                  <a:srgbClr val="000000"/>
                </a:solidFill>
                <a:latin typeface="Times New Roman"/>
                <a:ea typeface="Times New Roman"/>
                <a:cs typeface="Times New Roman"/>
                <a:sym typeface="Times New Roman"/>
              </a:rPr>
              <a:t>nces là một cơ </a:t>
            </a:r>
            <a:r>
              <a:rPr lang="en-US" sz="3200" strike="noStrike" u="none">
                <a:solidFill>
                  <a:srgbClr val="000000"/>
                </a:solidFill>
                <a:latin typeface="Times New Roman"/>
                <a:ea typeface="Times New Roman"/>
                <a:cs typeface="Times New Roman"/>
                <a:sym typeface="Times New Roman"/>
              </a:rPr>
              <a:t>chế lư</a:t>
            </a:r>
            <a:r>
              <a:rPr lang="en-US" sz="3200" strike="noStrike" u="none">
                <a:solidFill>
                  <a:srgbClr val="000000"/>
                </a:solidFill>
                <a:latin typeface="Times New Roman"/>
                <a:ea typeface="Times New Roman"/>
                <a:cs typeface="Times New Roman"/>
                <a:sym typeface="Times New Roman"/>
              </a:rPr>
              <a:t>u tr</a:t>
            </a:r>
            <a:r>
              <a:rPr lang="en-US" sz="3200" strike="noStrike" u="none">
                <a:solidFill>
                  <a:srgbClr val="000000"/>
                </a:solidFill>
                <a:latin typeface="Times New Roman"/>
                <a:ea typeface="Times New Roman"/>
                <a:cs typeface="Times New Roman"/>
                <a:sym typeface="Times New Roman"/>
              </a:rPr>
              <a:t>ữ dữ</a:t>
            </a:r>
            <a:r>
              <a:rPr lang="en-US" sz="3200" strike="noStrike" u="none">
                <a:solidFill>
                  <a:srgbClr val="000000"/>
                </a:solidFill>
                <a:latin typeface="Times New Roman"/>
                <a:ea typeface="Times New Roman"/>
                <a:cs typeface="Times New Roman"/>
                <a:sym typeface="Times New Roman"/>
              </a:rPr>
              <a:t> l</a:t>
            </a:r>
            <a:r>
              <a:rPr lang="en-US" sz="3200" strike="noStrike" u="none">
                <a:solidFill>
                  <a:srgbClr val="000000"/>
                </a:solidFill>
                <a:latin typeface="Times New Roman"/>
                <a:ea typeface="Times New Roman"/>
                <a:cs typeface="Times New Roman"/>
                <a:sym typeface="Times New Roman"/>
              </a:rPr>
              <a:t>iệu dạng key-v</a:t>
            </a:r>
            <a:r>
              <a:rPr lang="en-US" sz="3200" strike="noStrike" u="none">
                <a:solidFill>
                  <a:srgbClr val="000000"/>
                </a:solidFill>
                <a:latin typeface="Times New Roman"/>
                <a:ea typeface="Times New Roman"/>
                <a:cs typeface="Times New Roman"/>
                <a:sym typeface="Times New Roman"/>
              </a:rPr>
              <a:t>alue (cặp k</a:t>
            </a:r>
            <a:r>
              <a:rPr lang="en-US" sz="3200" strike="noStrike" u="none">
                <a:solidFill>
                  <a:srgbClr val="000000"/>
                </a:solidFill>
                <a:latin typeface="Times New Roman"/>
                <a:ea typeface="Times New Roman"/>
                <a:cs typeface="Times New Roman"/>
                <a:sym typeface="Times New Roman"/>
              </a:rPr>
              <a:t>hóa–giá</a:t>
            </a:r>
            <a:r>
              <a:rPr lang="en-US" sz="3200" strike="noStrike" u="none">
                <a:solidFill>
                  <a:srgbClr val="000000"/>
                </a:solidFill>
                <a:latin typeface="Times New Roman"/>
                <a:ea typeface="Times New Roman"/>
                <a:cs typeface="Times New Roman"/>
                <a:sym typeface="Times New Roman"/>
              </a:rPr>
              <a:t> trị) trên thiết bị.</a:t>
            </a:r>
          </a:p>
        </p:txBody>
      </p:sp>
      <p:sp>
        <p:nvSpPr>
          <p:cNvPr name="TextBox 9" id="9"/>
          <p:cNvSpPr txBox="true"/>
          <p:nvPr/>
        </p:nvSpPr>
        <p:spPr>
          <a:xfrm rot="0">
            <a:off x="1166399" y="4894252"/>
            <a:ext cx="16433999" cy="12852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Sh</a:t>
            </a:r>
            <a:r>
              <a:rPr lang="en-US" sz="3200" strike="noStrike" u="none">
                <a:solidFill>
                  <a:srgbClr val="000000"/>
                </a:solidFill>
                <a:latin typeface="Times New Roman"/>
                <a:ea typeface="Times New Roman"/>
                <a:cs typeface="Times New Roman"/>
                <a:sym typeface="Times New Roman"/>
              </a:rPr>
              <a:t>aredPreferences có th</a:t>
            </a:r>
            <a:r>
              <a:rPr lang="en-US" sz="3200" strike="noStrike" u="none">
                <a:solidFill>
                  <a:srgbClr val="000000"/>
                </a:solidFill>
                <a:latin typeface="Times New Roman"/>
                <a:ea typeface="Times New Roman"/>
                <a:cs typeface="Times New Roman"/>
                <a:sym typeface="Times New Roman"/>
              </a:rPr>
              <a:t>ể</a:t>
            </a:r>
            <a:r>
              <a:rPr lang="en-US" sz="3200" strike="noStrike" u="none">
                <a:solidFill>
                  <a:srgbClr val="000000"/>
                </a:solidFill>
                <a:latin typeface="Times New Roman"/>
                <a:ea typeface="Times New Roman"/>
                <a:cs typeface="Times New Roman"/>
                <a:sym typeface="Times New Roman"/>
              </a:rPr>
              <a:t> lưu trữ </a:t>
            </a:r>
            <a:r>
              <a:rPr lang="en-US" sz="3200" strike="noStrike" u="none">
                <a:solidFill>
                  <a:srgbClr val="000000"/>
                </a:solidFill>
                <a:latin typeface="Times New Roman"/>
                <a:ea typeface="Times New Roman"/>
                <a:cs typeface="Times New Roman"/>
                <a:sym typeface="Times New Roman"/>
              </a:rPr>
              <a:t>các</a:t>
            </a:r>
            <a:r>
              <a:rPr lang="en-US" sz="3200" strike="noStrike" u="none">
                <a:solidFill>
                  <a:srgbClr val="000000"/>
                </a:solidFill>
                <a:latin typeface="Times New Roman"/>
                <a:ea typeface="Times New Roman"/>
                <a:cs typeface="Times New Roman"/>
                <a:sym typeface="Times New Roman"/>
              </a:rPr>
              <a:t> ki</a:t>
            </a:r>
            <a:r>
              <a:rPr lang="en-US" sz="3200" strike="noStrike" u="none">
                <a:solidFill>
                  <a:srgbClr val="000000"/>
                </a:solidFill>
                <a:latin typeface="Times New Roman"/>
                <a:ea typeface="Times New Roman"/>
                <a:cs typeface="Times New Roman"/>
                <a:sym typeface="Times New Roman"/>
              </a:rPr>
              <a:t>ể</a:t>
            </a:r>
            <a:r>
              <a:rPr lang="en-US" sz="3200" strike="noStrike" u="none">
                <a:solidFill>
                  <a:srgbClr val="000000"/>
                </a:solidFill>
                <a:latin typeface="Times New Roman"/>
                <a:ea typeface="Times New Roman"/>
                <a:cs typeface="Times New Roman"/>
                <a:sym typeface="Times New Roman"/>
              </a:rPr>
              <a:t>u d</a:t>
            </a:r>
            <a:r>
              <a:rPr lang="en-US" sz="3200" strike="noStrike" u="none">
                <a:solidFill>
                  <a:srgbClr val="000000"/>
                </a:solidFill>
                <a:latin typeface="Times New Roman"/>
                <a:ea typeface="Times New Roman"/>
                <a:cs typeface="Times New Roman"/>
                <a:sym typeface="Times New Roman"/>
              </a:rPr>
              <a:t>ữ</a:t>
            </a:r>
            <a:r>
              <a:rPr lang="en-US" sz="3200" strike="noStrike" u="none">
                <a:solidFill>
                  <a:srgbClr val="000000"/>
                </a:solidFill>
                <a:latin typeface="Times New Roman"/>
                <a:ea typeface="Times New Roman"/>
                <a:cs typeface="Times New Roman"/>
                <a:sym typeface="Times New Roman"/>
              </a:rPr>
              <a:t> liệu cơ bản: String, int, double, bool, List&lt;String&gt;...</a:t>
            </a:r>
          </a:p>
          <a:p>
            <a:pPr algn="l" marL="0" indent="0" lvl="0">
              <a:lnSpc>
                <a:spcPts val="5120"/>
              </a:lnSpc>
            </a:pPr>
          </a:p>
        </p:txBody>
      </p:sp>
      <p:sp>
        <p:nvSpPr>
          <p:cNvPr name="TextBox 10" id="10"/>
          <p:cNvSpPr txBox="true"/>
          <p:nvPr/>
        </p:nvSpPr>
        <p:spPr>
          <a:xfrm rot="0">
            <a:off x="1166399" y="5772601"/>
            <a:ext cx="16433999" cy="3876040"/>
          </a:xfrm>
          <a:prstGeom prst="rect">
            <a:avLst/>
          </a:prstGeom>
        </p:spPr>
        <p:txBody>
          <a:bodyPr anchor="t" rtlCol="false" tIns="0" lIns="0" bIns="0" rIns="0">
            <a:spAutoFit/>
          </a:bodyPr>
          <a:lstStyle/>
          <a:p>
            <a:pPr algn="l">
              <a:lnSpc>
                <a:spcPts val="5120"/>
              </a:lnSpc>
            </a:pPr>
            <a:r>
              <a:rPr lang="en-US" sz="3200">
                <a:solidFill>
                  <a:srgbClr val="000000"/>
                </a:solidFill>
                <a:latin typeface="Times New Roman"/>
                <a:ea typeface="Times New Roman"/>
                <a:cs typeface="Times New Roman"/>
                <a:sym typeface="Times New Roman"/>
              </a:rPr>
              <a:t>Đặc điểm chính: </a:t>
            </a:r>
          </a:p>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Đơn giản: Dễ sử dụng với API trực quan</a:t>
            </a:r>
          </a:p>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Nhẹ: Không phù hợp cho dữ liệu lớn</a:t>
            </a:r>
          </a:p>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Không đồng bộ: Hỗ trợ async/await</a:t>
            </a:r>
          </a:p>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Platform-specific: Mỗi nền tảng có cách lưu trữ riêng</a:t>
            </a:r>
          </a:p>
          <a:p>
            <a:pPr algn="l">
              <a:lnSpc>
                <a:spcPts val="512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AutoShape 3" id="3"/>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Freeform 4" id="4"/>
          <p:cNvSpPr/>
          <p:nvPr/>
        </p:nvSpPr>
        <p:spPr>
          <a:xfrm flipH="false" flipV="false" rot="0">
            <a:off x="3505517" y="2981962"/>
            <a:ext cx="2689498" cy="718829"/>
          </a:xfrm>
          <a:custGeom>
            <a:avLst/>
            <a:gdLst/>
            <a:ahLst/>
            <a:cxnLst/>
            <a:rect r="r" b="b" t="t" l="l"/>
            <a:pathLst>
              <a:path h="718829" w="2689498">
                <a:moveTo>
                  <a:pt x="0" y="0"/>
                </a:moveTo>
                <a:lnTo>
                  <a:pt x="2689498" y="0"/>
                </a:lnTo>
                <a:lnTo>
                  <a:pt x="2689498" y="718829"/>
                </a:lnTo>
                <a:lnTo>
                  <a:pt x="0" y="7188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3637187" y="5488577"/>
            <a:ext cx="2426157" cy="648445"/>
          </a:xfrm>
          <a:custGeom>
            <a:avLst/>
            <a:gdLst/>
            <a:ahLst/>
            <a:cxnLst/>
            <a:rect r="r" b="b" t="t" l="l"/>
            <a:pathLst>
              <a:path h="648445" w="2426157">
                <a:moveTo>
                  <a:pt x="0" y="0"/>
                </a:moveTo>
                <a:lnTo>
                  <a:pt x="2426157" y="0"/>
                </a:lnTo>
                <a:lnTo>
                  <a:pt x="2426157" y="648445"/>
                </a:lnTo>
                <a:lnTo>
                  <a:pt x="0" y="64844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166399" y="1195725"/>
            <a:ext cx="14375099"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Cài đặt và sử dụng SharedPreferences</a:t>
            </a:r>
          </a:p>
        </p:txBody>
      </p:sp>
      <p:sp>
        <p:nvSpPr>
          <p:cNvPr name="TextBox 7" id="7"/>
          <p:cNvSpPr txBox="true"/>
          <p:nvPr/>
        </p:nvSpPr>
        <p:spPr>
          <a:xfrm rot="0">
            <a:off x="13671125" y="9132570"/>
            <a:ext cx="3450476" cy="283210"/>
          </a:xfrm>
          <a:prstGeom prst="rect">
            <a:avLst/>
          </a:prstGeom>
        </p:spPr>
        <p:txBody>
          <a:bodyPr anchor="t" rtlCol="false" tIns="0" lIns="0" bIns="0" rIns="0">
            <a:spAutoFit/>
          </a:bodyPr>
          <a:lstStyle/>
          <a:p>
            <a:pPr algn="r" marL="0" indent="0" lvl="0">
              <a:lnSpc>
                <a:spcPts val="2239"/>
              </a:lnSpc>
              <a:spcBef>
                <a:spcPct val="0"/>
              </a:spcBef>
            </a:pPr>
            <a:r>
              <a:rPr lang="en-US" sz="1599" spc="159">
                <a:solidFill>
                  <a:srgbClr val="000000">
                    <a:alpha val="49804"/>
                  </a:srgbClr>
                </a:solidFill>
                <a:latin typeface="Times New Roman"/>
                <a:ea typeface="Times New Roman"/>
                <a:cs typeface="Times New Roman"/>
                <a:sym typeface="Times New Roman"/>
              </a:rPr>
              <a:t>3</a:t>
            </a:r>
          </a:p>
        </p:txBody>
      </p:sp>
      <p:sp>
        <p:nvSpPr>
          <p:cNvPr name="TextBox 8" id="8"/>
          <p:cNvSpPr txBox="true"/>
          <p:nvPr/>
        </p:nvSpPr>
        <p:spPr>
          <a:xfrm rot="0">
            <a:off x="1166399" y="2946407"/>
            <a:ext cx="15955203" cy="637540"/>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Trong file pubspect.yaml:</a:t>
            </a:r>
          </a:p>
        </p:txBody>
      </p:sp>
      <p:sp>
        <p:nvSpPr>
          <p:cNvPr name="TextBox 9" id="9"/>
          <p:cNvSpPr txBox="true"/>
          <p:nvPr/>
        </p:nvSpPr>
        <p:spPr>
          <a:xfrm rot="0">
            <a:off x="1166399" y="5336177"/>
            <a:ext cx="15955203" cy="637540"/>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Chạy lệnh: flutter pub get để cập nhật các gói.</a:t>
            </a:r>
          </a:p>
        </p:txBody>
      </p:sp>
      <p:sp>
        <p:nvSpPr>
          <p:cNvPr name="TextBox 10" id="10"/>
          <p:cNvSpPr txBox="true"/>
          <p:nvPr/>
        </p:nvSpPr>
        <p:spPr>
          <a:xfrm rot="0">
            <a:off x="1166399" y="6270372"/>
            <a:ext cx="15955203" cy="637540"/>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Import:</a:t>
            </a:r>
          </a:p>
        </p:txBody>
      </p:sp>
      <p:sp>
        <p:nvSpPr>
          <p:cNvPr name="TextBox 11" id="11"/>
          <p:cNvSpPr txBox="true"/>
          <p:nvPr/>
        </p:nvSpPr>
        <p:spPr>
          <a:xfrm rot="0">
            <a:off x="3637187" y="3858260"/>
            <a:ext cx="6056887" cy="1285240"/>
          </a:xfrm>
          <a:prstGeom prst="rect">
            <a:avLst/>
          </a:prstGeom>
        </p:spPr>
        <p:txBody>
          <a:bodyPr anchor="t" rtlCol="false" tIns="0" lIns="0" bIns="0" rIns="0">
            <a:spAutoFit/>
          </a:bodyPr>
          <a:lstStyle/>
          <a:p>
            <a:pPr algn="l">
              <a:lnSpc>
                <a:spcPts val="5120"/>
              </a:lnSpc>
            </a:pPr>
            <a:r>
              <a:rPr lang="en-US" sz="3200">
                <a:solidFill>
                  <a:srgbClr val="FF3131"/>
                </a:solidFill>
                <a:latin typeface="Poppins"/>
                <a:ea typeface="Poppins"/>
                <a:cs typeface="Poppins"/>
                <a:sym typeface="Poppins"/>
              </a:rPr>
              <a:t>dependencies:</a:t>
            </a:r>
          </a:p>
          <a:p>
            <a:pPr algn="l">
              <a:lnSpc>
                <a:spcPts val="5120"/>
              </a:lnSpc>
            </a:pPr>
            <a:r>
              <a:rPr lang="en-US" sz="3200">
                <a:solidFill>
                  <a:srgbClr val="FF3131"/>
                </a:solidFill>
                <a:latin typeface="Poppins"/>
                <a:ea typeface="Poppins"/>
                <a:cs typeface="Poppins"/>
                <a:sym typeface="Poppins"/>
              </a:rPr>
              <a:t>    shared preferences:</a:t>
            </a:r>
            <a:r>
              <a:rPr lang="en-US" sz="3200">
                <a:solidFill>
                  <a:srgbClr val="4A22FF"/>
                </a:solidFill>
                <a:latin typeface="Poppins"/>
                <a:ea typeface="Poppins"/>
                <a:cs typeface="Poppins"/>
                <a:sym typeface="Poppins"/>
              </a:rPr>
              <a:t> ^2.2.2</a:t>
            </a:r>
          </a:p>
        </p:txBody>
      </p:sp>
      <p:sp>
        <p:nvSpPr>
          <p:cNvPr name="TextBox 12" id="12"/>
          <p:cNvSpPr txBox="true"/>
          <p:nvPr/>
        </p:nvSpPr>
        <p:spPr>
          <a:xfrm rot="0">
            <a:off x="2493069" y="7263639"/>
            <a:ext cx="14402010" cy="637540"/>
          </a:xfrm>
          <a:prstGeom prst="rect">
            <a:avLst/>
          </a:prstGeom>
        </p:spPr>
        <p:txBody>
          <a:bodyPr anchor="t" rtlCol="false" tIns="0" lIns="0" bIns="0" rIns="0">
            <a:spAutoFit/>
          </a:bodyPr>
          <a:lstStyle/>
          <a:p>
            <a:pPr algn="l">
              <a:lnSpc>
                <a:spcPts val="5120"/>
              </a:lnSpc>
            </a:pPr>
            <a:r>
              <a:rPr lang="en-US" sz="3200">
                <a:solidFill>
                  <a:srgbClr val="4A22FF"/>
                </a:solidFill>
                <a:latin typeface="Poppins"/>
                <a:ea typeface="Poppins"/>
                <a:cs typeface="Poppins"/>
                <a:sym typeface="Poppins"/>
              </a:rPr>
              <a:t>import</a:t>
            </a:r>
            <a:r>
              <a:rPr lang="en-US" sz="3200">
                <a:solidFill>
                  <a:srgbClr val="000000"/>
                </a:solidFill>
                <a:latin typeface="Poppins"/>
                <a:ea typeface="Poppins"/>
                <a:cs typeface="Poppins"/>
                <a:sym typeface="Poppins"/>
              </a:rPr>
              <a:t>  </a:t>
            </a:r>
            <a:r>
              <a:rPr lang="en-US" sz="3200">
                <a:solidFill>
                  <a:srgbClr val="FF3131"/>
                </a:solidFill>
                <a:latin typeface="Poppins"/>
                <a:ea typeface="Poppins"/>
                <a:cs typeface="Poppins"/>
                <a:sym typeface="Poppins"/>
              </a:rPr>
              <a:t>'package:shared_preferences/shared_preferences.dart'</a:t>
            </a:r>
            <a:r>
              <a:rPr lang="en-US" sz="3200">
                <a:solidFill>
                  <a:srgbClr val="000000"/>
                </a:solidFill>
                <a:latin typeface="Poppins"/>
                <a:ea typeface="Poppins"/>
                <a:cs typeface="Poppins"/>
                <a:sym typeface="Poppins"/>
              </a:rPr>
              <a:t>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grpSp>
        <p:nvGrpSpPr>
          <p:cNvPr name="Group 3" id="3"/>
          <p:cNvGrpSpPr/>
          <p:nvPr/>
        </p:nvGrpSpPr>
        <p:grpSpPr>
          <a:xfrm rot="0">
            <a:off x="711419" y="2604790"/>
            <a:ext cx="909958" cy="90995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000000"/>
              </a:solidFill>
              <a:prstDash val="solid"/>
              <a:miter/>
            </a:ln>
          </p:spPr>
        </p:sp>
        <p:sp>
          <p:nvSpPr>
            <p:cNvPr name="TextBox 5" id="5"/>
            <p:cNvSpPr txBox="true"/>
            <p:nvPr/>
          </p:nvSpPr>
          <p:spPr>
            <a:xfrm>
              <a:off x="76200" y="19050"/>
              <a:ext cx="660400" cy="717550"/>
            </a:xfrm>
            <a:prstGeom prst="rect">
              <a:avLst/>
            </a:prstGeom>
          </p:spPr>
          <p:txBody>
            <a:bodyPr anchor="ctr" rtlCol="false" tIns="50800" lIns="50800" bIns="50800" rIns="50800"/>
            <a:lstStyle/>
            <a:p>
              <a:pPr algn="ctr">
                <a:lnSpc>
                  <a:spcPts val="3359"/>
                </a:lnSpc>
              </a:pPr>
            </a:p>
          </p:txBody>
        </p:sp>
      </p:grpSp>
      <p:sp>
        <p:nvSpPr>
          <p:cNvPr name="TextBox 6" id="6"/>
          <p:cNvSpPr txBox="true"/>
          <p:nvPr/>
        </p:nvSpPr>
        <p:spPr>
          <a:xfrm rot="0">
            <a:off x="738837" y="2674324"/>
            <a:ext cx="817023" cy="637540"/>
          </a:xfrm>
          <a:prstGeom prst="rect">
            <a:avLst/>
          </a:prstGeom>
        </p:spPr>
        <p:txBody>
          <a:bodyPr anchor="t" rtlCol="false" tIns="0" lIns="0" bIns="0" rIns="0">
            <a:spAutoFit/>
          </a:bodyPr>
          <a:lstStyle/>
          <a:p>
            <a:pPr algn="ctr" marL="0" indent="0" lvl="0">
              <a:lnSpc>
                <a:spcPts val="5120"/>
              </a:lnSpc>
            </a:pPr>
            <a:r>
              <a:rPr lang="en-US" b="true" sz="3200">
                <a:solidFill>
                  <a:srgbClr val="000000"/>
                </a:solidFill>
                <a:latin typeface="Times New Roman Bold"/>
                <a:ea typeface="Times New Roman Bold"/>
                <a:cs typeface="Times New Roman Bold"/>
                <a:sym typeface="Times New Roman Bold"/>
              </a:rPr>
              <a:t>1</a:t>
            </a:r>
          </a:p>
        </p:txBody>
      </p:sp>
      <p:grpSp>
        <p:nvGrpSpPr>
          <p:cNvPr name="Group 7" id="7"/>
          <p:cNvGrpSpPr/>
          <p:nvPr/>
        </p:nvGrpSpPr>
        <p:grpSpPr>
          <a:xfrm rot="0">
            <a:off x="738837" y="8388029"/>
            <a:ext cx="909958" cy="909958"/>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000000"/>
              </a:solidFill>
              <a:prstDash val="solid"/>
              <a:miter/>
            </a:ln>
          </p:spPr>
        </p:sp>
        <p:sp>
          <p:nvSpPr>
            <p:cNvPr name="TextBox 9" id="9"/>
            <p:cNvSpPr txBox="true"/>
            <p:nvPr/>
          </p:nvSpPr>
          <p:spPr>
            <a:xfrm>
              <a:off x="76200" y="19050"/>
              <a:ext cx="660400" cy="717550"/>
            </a:xfrm>
            <a:prstGeom prst="rect">
              <a:avLst/>
            </a:prstGeom>
          </p:spPr>
          <p:txBody>
            <a:bodyPr anchor="ctr" rtlCol="false" tIns="50800" lIns="50800" bIns="50800" rIns="50800"/>
            <a:lstStyle/>
            <a:p>
              <a:pPr algn="ctr">
                <a:lnSpc>
                  <a:spcPts val="3359"/>
                </a:lnSpc>
              </a:pPr>
            </a:p>
          </p:txBody>
        </p:sp>
      </p:grpSp>
      <p:sp>
        <p:nvSpPr>
          <p:cNvPr name="TextBox 10" id="10"/>
          <p:cNvSpPr txBox="true"/>
          <p:nvPr/>
        </p:nvSpPr>
        <p:spPr>
          <a:xfrm rot="0">
            <a:off x="775780" y="8457563"/>
            <a:ext cx="817023" cy="637540"/>
          </a:xfrm>
          <a:prstGeom prst="rect">
            <a:avLst/>
          </a:prstGeom>
        </p:spPr>
        <p:txBody>
          <a:bodyPr anchor="t" rtlCol="false" tIns="0" lIns="0" bIns="0" rIns="0">
            <a:spAutoFit/>
          </a:bodyPr>
          <a:lstStyle/>
          <a:p>
            <a:pPr algn="ctr" marL="0" indent="0" lvl="0">
              <a:lnSpc>
                <a:spcPts val="5120"/>
              </a:lnSpc>
            </a:pPr>
            <a:r>
              <a:rPr lang="en-US" b="true" sz="3200">
                <a:solidFill>
                  <a:srgbClr val="000000"/>
                </a:solidFill>
                <a:latin typeface="Times New Roman Bold"/>
                <a:ea typeface="Times New Roman Bold"/>
                <a:cs typeface="Times New Roman Bold"/>
                <a:sym typeface="Times New Roman Bold"/>
              </a:rPr>
              <a:t>2</a:t>
            </a:r>
          </a:p>
        </p:txBody>
      </p:sp>
      <p:sp>
        <p:nvSpPr>
          <p:cNvPr name="TextBox 11" id="11"/>
          <p:cNvSpPr txBox="true"/>
          <p:nvPr/>
        </p:nvSpPr>
        <p:spPr>
          <a:xfrm rot="0">
            <a:off x="1166399" y="1195725"/>
            <a:ext cx="79776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Nguyên lý hoạt động</a:t>
            </a:r>
          </a:p>
        </p:txBody>
      </p:sp>
      <p:sp>
        <p:nvSpPr>
          <p:cNvPr name="TextBox 12" id="12"/>
          <p:cNvSpPr txBox="true"/>
          <p:nvPr/>
        </p:nvSpPr>
        <p:spPr>
          <a:xfrm rot="0">
            <a:off x="13671125" y="9132570"/>
            <a:ext cx="3450476" cy="283210"/>
          </a:xfrm>
          <a:prstGeom prst="rect">
            <a:avLst/>
          </a:prstGeom>
        </p:spPr>
        <p:txBody>
          <a:bodyPr anchor="t" rtlCol="false" tIns="0" lIns="0" bIns="0" rIns="0">
            <a:spAutoFit/>
          </a:bodyPr>
          <a:lstStyle/>
          <a:p>
            <a:pPr algn="r" marL="0" indent="0" lvl="0">
              <a:lnSpc>
                <a:spcPts val="2239"/>
              </a:lnSpc>
              <a:spcBef>
                <a:spcPct val="0"/>
              </a:spcBef>
            </a:pPr>
            <a:r>
              <a:rPr lang="en-US" sz="1599" spc="159">
                <a:solidFill>
                  <a:srgbClr val="000000">
                    <a:alpha val="49804"/>
                  </a:srgbClr>
                </a:solidFill>
                <a:latin typeface="Times New Roman"/>
                <a:ea typeface="Times New Roman"/>
                <a:cs typeface="Times New Roman"/>
                <a:sym typeface="Times New Roman"/>
              </a:rPr>
              <a:t>3</a:t>
            </a:r>
          </a:p>
        </p:txBody>
      </p:sp>
      <p:sp>
        <p:nvSpPr>
          <p:cNvPr name="AutoShape 13" id="13"/>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TextBox 14" id="14"/>
          <p:cNvSpPr txBox="true"/>
          <p:nvPr/>
        </p:nvSpPr>
        <p:spPr>
          <a:xfrm rot="0">
            <a:off x="1853723" y="2664799"/>
            <a:ext cx="13687774"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Flutter gọi h</a:t>
            </a:r>
            <a:r>
              <a:rPr lang="en-US" sz="3200" strike="noStrike" u="none">
                <a:solidFill>
                  <a:srgbClr val="000000"/>
                </a:solidFill>
                <a:latin typeface="Times New Roman"/>
                <a:ea typeface="Times New Roman"/>
                <a:cs typeface="Times New Roman"/>
                <a:sym typeface="Times New Roman"/>
              </a:rPr>
              <a:t>àm set</a:t>
            </a:r>
            <a:r>
              <a:rPr lang="en-US" sz="3200" strike="noStrike" u="none">
                <a:solidFill>
                  <a:srgbClr val="000000"/>
                </a:solidFill>
                <a:latin typeface="Times New Roman"/>
                <a:ea typeface="Times New Roman"/>
                <a:cs typeface="Times New Roman"/>
                <a:sym typeface="Times New Roman"/>
              </a:rPr>
              <a:t> / ge</a:t>
            </a:r>
            <a:r>
              <a:rPr lang="en-US" sz="3200" strike="noStrike" u="none">
                <a:solidFill>
                  <a:srgbClr val="000000"/>
                </a:solidFill>
                <a:latin typeface="Times New Roman"/>
                <a:ea typeface="Times New Roman"/>
                <a:cs typeface="Times New Roman"/>
                <a:sym typeface="Times New Roman"/>
              </a:rPr>
              <a:t>t</a:t>
            </a:r>
          </a:p>
        </p:txBody>
      </p:sp>
      <p:sp>
        <p:nvSpPr>
          <p:cNvPr name="TextBox 15" id="15"/>
          <p:cNvSpPr txBox="true"/>
          <p:nvPr/>
        </p:nvSpPr>
        <p:spPr>
          <a:xfrm rot="0">
            <a:off x="1863248" y="8407703"/>
            <a:ext cx="16186389"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Plugin (SharedPreferences) xử lí yêu cầu và lưu tạm trong cache, gửi lệnh qua Method Channel</a:t>
            </a:r>
          </a:p>
        </p:txBody>
      </p:sp>
      <p:sp>
        <p:nvSpPr>
          <p:cNvPr name="TextBox 16" id="16"/>
          <p:cNvSpPr txBox="true"/>
          <p:nvPr/>
        </p:nvSpPr>
        <p:spPr>
          <a:xfrm rot="0">
            <a:off x="1863248" y="3537120"/>
            <a:ext cx="13687774" cy="1932940"/>
          </a:xfrm>
          <a:prstGeom prst="rect">
            <a:avLst/>
          </a:prstGeom>
        </p:spPr>
        <p:txBody>
          <a:bodyPr anchor="t" rtlCol="false" tIns="0" lIns="0" bIns="0" rIns="0">
            <a:spAutoFit/>
          </a:bodyPr>
          <a:lstStyle/>
          <a:p>
            <a:pPr algn="l">
              <a:lnSpc>
                <a:spcPts val="5120"/>
              </a:lnSpc>
            </a:pPr>
            <a:r>
              <a:rPr lang="en-US" sz="3200">
                <a:solidFill>
                  <a:srgbClr val="4A22FF"/>
                </a:solidFill>
                <a:latin typeface="Poppins"/>
                <a:ea typeface="Poppins"/>
                <a:cs typeface="Poppins"/>
                <a:sym typeface="Poppins"/>
              </a:rPr>
              <a:t>final </a:t>
            </a:r>
            <a:r>
              <a:rPr lang="en-US" sz="3200">
                <a:solidFill>
                  <a:srgbClr val="0097B2"/>
                </a:solidFill>
                <a:latin typeface="Poppins"/>
                <a:ea typeface="Poppins"/>
                <a:cs typeface="Poppins"/>
                <a:sym typeface="Poppins"/>
              </a:rPr>
              <a:t>prefs </a:t>
            </a:r>
            <a:r>
              <a:rPr lang="en-US" sz="3200">
                <a:solidFill>
                  <a:srgbClr val="4A22FF"/>
                </a:solidFill>
                <a:latin typeface="Poppins"/>
                <a:ea typeface="Poppins"/>
                <a:cs typeface="Poppins"/>
                <a:sym typeface="Poppins"/>
              </a:rPr>
              <a:t>= await SharedPreferences.</a:t>
            </a:r>
            <a:r>
              <a:rPr lang="en-US" sz="3200">
                <a:solidFill>
                  <a:srgbClr val="FF751F"/>
                </a:solidFill>
                <a:latin typeface="Poppins"/>
                <a:ea typeface="Poppins"/>
                <a:cs typeface="Poppins"/>
                <a:sym typeface="Poppins"/>
              </a:rPr>
              <a:t>getInstance()</a:t>
            </a:r>
            <a:r>
              <a:rPr lang="en-US" sz="3200">
                <a:solidFill>
                  <a:srgbClr val="4A22FF"/>
                </a:solidFill>
                <a:latin typeface="Poppins"/>
                <a:ea typeface="Poppins"/>
                <a:cs typeface="Poppins"/>
                <a:sym typeface="Poppins"/>
              </a:rPr>
              <a:t>;</a:t>
            </a:r>
          </a:p>
          <a:p>
            <a:pPr algn="l" marL="0" indent="0" lvl="0">
              <a:lnSpc>
                <a:spcPts val="5120"/>
              </a:lnSpc>
            </a:pPr>
            <a:r>
              <a:rPr lang="en-US" sz="3200">
                <a:solidFill>
                  <a:srgbClr val="4A22FF"/>
                </a:solidFill>
                <a:latin typeface="Poppins"/>
                <a:ea typeface="Poppins"/>
                <a:cs typeface="Poppins"/>
                <a:sym typeface="Poppins"/>
              </a:rPr>
              <a:t>await </a:t>
            </a:r>
            <a:r>
              <a:rPr lang="en-US" sz="3200">
                <a:solidFill>
                  <a:srgbClr val="0097B2"/>
                </a:solidFill>
                <a:latin typeface="Poppins"/>
                <a:ea typeface="Poppins"/>
                <a:cs typeface="Poppins"/>
                <a:sym typeface="Poppins"/>
              </a:rPr>
              <a:t>prefs</a:t>
            </a:r>
            <a:r>
              <a:rPr lang="en-US" sz="3200">
                <a:solidFill>
                  <a:srgbClr val="4A22FF"/>
                </a:solidFill>
                <a:latin typeface="Poppins"/>
                <a:ea typeface="Poppins"/>
                <a:cs typeface="Poppins"/>
                <a:sym typeface="Poppins"/>
              </a:rPr>
              <a:t>.</a:t>
            </a:r>
            <a:r>
              <a:rPr lang="en-US" sz="3200">
                <a:solidFill>
                  <a:srgbClr val="FF751F"/>
                </a:solidFill>
                <a:latin typeface="Poppins"/>
                <a:ea typeface="Poppins"/>
                <a:cs typeface="Poppins"/>
                <a:sym typeface="Poppins"/>
              </a:rPr>
              <a:t>setBool</a:t>
            </a:r>
            <a:r>
              <a:rPr lang="en-US" sz="3200">
                <a:solidFill>
                  <a:srgbClr val="4A22FF"/>
                </a:solidFill>
                <a:latin typeface="Poppins"/>
                <a:ea typeface="Poppins"/>
                <a:cs typeface="Poppins"/>
                <a:sym typeface="Poppins"/>
              </a:rPr>
              <a:t>(</a:t>
            </a:r>
            <a:r>
              <a:rPr lang="en-US" sz="3200">
                <a:solidFill>
                  <a:srgbClr val="FF3131"/>
                </a:solidFill>
                <a:latin typeface="Poppins"/>
                <a:ea typeface="Poppins"/>
                <a:cs typeface="Poppins"/>
                <a:sym typeface="Poppins"/>
              </a:rPr>
              <a:t>'darkMode'</a:t>
            </a:r>
            <a:r>
              <a:rPr lang="en-US" sz="3200">
                <a:solidFill>
                  <a:srgbClr val="4A22FF"/>
                </a:solidFill>
                <a:latin typeface="Poppins"/>
                <a:ea typeface="Poppins"/>
                <a:cs typeface="Poppins"/>
                <a:sym typeface="Poppins"/>
              </a:rPr>
              <a:t>, darkMode);   </a:t>
            </a:r>
          </a:p>
          <a:p>
            <a:pPr algn="l" marL="0" indent="0" lvl="0">
              <a:lnSpc>
                <a:spcPts val="5120"/>
              </a:lnSpc>
            </a:pPr>
            <a:r>
              <a:rPr lang="en-US" sz="3200" strike="noStrike" u="none">
                <a:solidFill>
                  <a:srgbClr val="4A22FF"/>
                </a:solidFill>
                <a:latin typeface="Poppins"/>
                <a:ea typeface="Poppins"/>
                <a:cs typeface="Poppins"/>
                <a:sym typeface="Poppins"/>
              </a:rPr>
              <a:t>await </a:t>
            </a:r>
            <a:r>
              <a:rPr lang="en-US" sz="3200" strike="noStrike" u="none">
                <a:solidFill>
                  <a:srgbClr val="0097B2"/>
                </a:solidFill>
                <a:latin typeface="Poppins"/>
                <a:ea typeface="Poppins"/>
                <a:cs typeface="Poppins"/>
                <a:sym typeface="Poppins"/>
              </a:rPr>
              <a:t>prefs</a:t>
            </a:r>
            <a:r>
              <a:rPr lang="en-US" sz="3200" strike="noStrike" u="none">
                <a:solidFill>
                  <a:srgbClr val="4A22FF"/>
                </a:solidFill>
                <a:latin typeface="Poppins"/>
                <a:ea typeface="Poppins"/>
                <a:cs typeface="Poppins"/>
                <a:sym typeface="Poppins"/>
              </a:rPr>
              <a:t>.</a:t>
            </a:r>
            <a:r>
              <a:rPr lang="en-US" sz="3200" strike="noStrike" u="none">
                <a:solidFill>
                  <a:srgbClr val="FF751F"/>
                </a:solidFill>
                <a:latin typeface="Poppins"/>
                <a:ea typeface="Poppins"/>
                <a:cs typeface="Poppins"/>
                <a:sym typeface="Poppins"/>
              </a:rPr>
              <a:t>setDouble</a:t>
            </a:r>
            <a:r>
              <a:rPr lang="en-US" sz="3200" strike="noStrike" u="none">
                <a:solidFill>
                  <a:srgbClr val="4A22FF"/>
                </a:solidFill>
                <a:latin typeface="Poppins"/>
                <a:ea typeface="Poppins"/>
                <a:cs typeface="Poppins"/>
                <a:sym typeface="Poppins"/>
              </a:rPr>
              <a:t>(</a:t>
            </a:r>
            <a:r>
              <a:rPr lang="en-US" sz="3200" strike="noStrike" u="none">
                <a:solidFill>
                  <a:srgbClr val="FF3131"/>
                </a:solidFill>
                <a:latin typeface="Poppins"/>
                <a:ea typeface="Poppins"/>
                <a:cs typeface="Poppins"/>
                <a:sym typeface="Poppins"/>
              </a:rPr>
              <a:t>'fontSize'</a:t>
            </a:r>
            <a:r>
              <a:rPr lang="en-US" sz="3200" strike="noStrike" u="none">
                <a:solidFill>
                  <a:srgbClr val="4A22FF"/>
                </a:solidFill>
                <a:latin typeface="Poppins"/>
                <a:ea typeface="Poppins"/>
                <a:cs typeface="Poppins"/>
                <a:sym typeface="Poppins"/>
              </a:rPr>
              <a:t>, fontSize); </a:t>
            </a:r>
          </a:p>
        </p:txBody>
      </p:sp>
      <p:sp>
        <p:nvSpPr>
          <p:cNvPr name="TextBox 17" id="17"/>
          <p:cNvSpPr txBox="true"/>
          <p:nvPr/>
        </p:nvSpPr>
        <p:spPr>
          <a:xfrm rot="0">
            <a:off x="1147349" y="5721501"/>
            <a:ext cx="4323598"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Nếu cần đọc lại, sẽ gọi:</a:t>
            </a:r>
          </a:p>
        </p:txBody>
      </p:sp>
      <p:sp>
        <p:nvSpPr>
          <p:cNvPr name="TextBox 18" id="18"/>
          <p:cNvSpPr txBox="true"/>
          <p:nvPr/>
        </p:nvSpPr>
        <p:spPr>
          <a:xfrm rot="0">
            <a:off x="1863248" y="6740041"/>
            <a:ext cx="5899301" cy="1285240"/>
          </a:xfrm>
          <a:prstGeom prst="rect">
            <a:avLst/>
          </a:prstGeom>
        </p:spPr>
        <p:txBody>
          <a:bodyPr anchor="t" rtlCol="false" tIns="0" lIns="0" bIns="0" rIns="0">
            <a:spAutoFit/>
          </a:bodyPr>
          <a:lstStyle/>
          <a:p>
            <a:pPr algn="l">
              <a:lnSpc>
                <a:spcPts val="5120"/>
              </a:lnSpc>
            </a:pPr>
            <a:r>
              <a:rPr lang="en-US" sz="3200">
                <a:solidFill>
                  <a:srgbClr val="0097B2"/>
                </a:solidFill>
                <a:latin typeface="Poppins"/>
                <a:ea typeface="Poppins"/>
                <a:cs typeface="Poppins"/>
                <a:sym typeface="Poppins"/>
              </a:rPr>
              <a:t>prefs</a:t>
            </a:r>
            <a:r>
              <a:rPr lang="en-US" sz="3200">
                <a:solidFill>
                  <a:srgbClr val="4A22FF"/>
                </a:solidFill>
                <a:latin typeface="Poppins"/>
                <a:ea typeface="Poppins"/>
                <a:cs typeface="Poppins"/>
                <a:sym typeface="Poppins"/>
              </a:rPr>
              <a:t>.</a:t>
            </a:r>
            <a:r>
              <a:rPr lang="en-US" sz="3200">
                <a:solidFill>
                  <a:srgbClr val="FF751F"/>
                </a:solidFill>
                <a:latin typeface="Poppins"/>
                <a:ea typeface="Poppins"/>
                <a:cs typeface="Poppins"/>
                <a:sym typeface="Poppins"/>
              </a:rPr>
              <a:t>getBool</a:t>
            </a:r>
            <a:r>
              <a:rPr lang="en-US" sz="3200">
                <a:solidFill>
                  <a:srgbClr val="4A22FF"/>
                </a:solidFill>
                <a:latin typeface="Poppins"/>
                <a:ea typeface="Poppins"/>
                <a:cs typeface="Poppins"/>
                <a:sym typeface="Poppins"/>
              </a:rPr>
              <a:t>(</a:t>
            </a:r>
            <a:r>
              <a:rPr lang="en-US" sz="3200">
                <a:solidFill>
                  <a:srgbClr val="FF3131"/>
                </a:solidFill>
                <a:latin typeface="Poppins"/>
                <a:ea typeface="Poppins"/>
                <a:cs typeface="Poppins"/>
                <a:sym typeface="Poppins"/>
              </a:rPr>
              <a:t>'darkMode'</a:t>
            </a:r>
            <a:r>
              <a:rPr lang="en-US" sz="3200">
                <a:solidFill>
                  <a:srgbClr val="4A22FF"/>
                </a:solidFill>
                <a:latin typeface="Poppins"/>
                <a:ea typeface="Poppins"/>
                <a:cs typeface="Poppins"/>
                <a:sym typeface="Poppins"/>
              </a:rPr>
              <a:t>);</a:t>
            </a:r>
          </a:p>
          <a:p>
            <a:pPr algn="l" marL="0" indent="0" lvl="0">
              <a:lnSpc>
                <a:spcPts val="5120"/>
              </a:lnSpc>
            </a:pPr>
            <a:r>
              <a:rPr lang="en-US" sz="3200">
                <a:solidFill>
                  <a:srgbClr val="0097B2"/>
                </a:solidFill>
                <a:latin typeface="Poppins"/>
                <a:ea typeface="Poppins"/>
                <a:cs typeface="Poppins"/>
                <a:sym typeface="Poppins"/>
              </a:rPr>
              <a:t>prefs</a:t>
            </a:r>
            <a:r>
              <a:rPr lang="en-US" sz="3200">
                <a:solidFill>
                  <a:srgbClr val="4A22FF"/>
                </a:solidFill>
                <a:latin typeface="Poppins"/>
                <a:ea typeface="Poppins"/>
                <a:cs typeface="Poppins"/>
                <a:sym typeface="Poppins"/>
              </a:rPr>
              <a:t>.</a:t>
            </a:r>
            <a:r>
              <a:rPr lang="en-US" sz="3200">
                <a:solidFill>
                  <a:srgbClr val="FF751F"/>
                </a:solidFill>
                <a:latin typeface="Poppins"/>
                <a:ea typeface="Poppins"/>
                <a:cs typeface="Poppins"/>
                <a:sym typeface="Poppins"/>
              </a:rPr>
              <a:t>getDouble</a:t>
            </a:r>
            <a:r>
              <a:rPr lang="en-US" sz="3200">
                <a:solidFill>
                  <a:srgbClr val="4A22FF"/>
                </a:solidFill>
                <a:latin typeface="Poppins"/>
                <a:ea typeface="Poppins"/>
                <a:cs typeface="Poppins"/>
                <a:sym typeface="Poppins"/>
              </a:rPr>
              <a:t>(</a:t>
            </a:r>
            <a:r>
              <a:rPr lang="en-US" sz="3200">
                <a:solidFill>
                  <a:srgbClr val="FF3131"/>
                </a:solidFill>
                <a:latin typeface="Poppins"/>
                <a:ea typeface="Poppins"/>
                <a:cs typeface="Poppins"/>
                <a:sym typeface="Poppins"/>
              </a:rPr>
              <a:t>'fontSize'</a:t>
            </a:r>
            <a:r>
              <a:rPr lang="en-US" sz="3200">
                <a:solidFill>
                  <a:srgbClr val="4A22FF"/>
                </a:solidFill>
                <a:latin typeface="Poppins"/>
                <a:ea typeface="Poppins"/>
                <a:cs typeface="Poppins"/>
                <a:sym typeface="Poppins"/>
              </a:rPr>
              <a: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TextBox 3" id="3"/>
          <p:cNvSpPr txBox="true"/>
          <p:nvPr/>
        </p:nvSpPr>
        <p:spPr>
          <a:xfrm rot="0">
            <a:off x="1166399" y="1195725"/>
            <a:ext cx="7977601"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Nguyên lý hoạt động</a:t>
            </a:r>
          </a:p>
        </p:txBody>
      </p:sp>
      <p:sp>
        <p:nvSpPr>
          <p:cNvPr name="TextBox 4" id="4"/>
          <p:cNvSpPr txBox="true"/>
          <p:nvPr/>
        </p:nvSpPr>
        <p:spPr>
          <a:xfrm rot="0">
            <a:off x="13671125" y="9132570"/>
            <a:ext cx="3450476" cy="283210"/>
          </a:xfrm>
          <a:prstGeom prst="rect">
            <a:avLst/>
          </a:prstGeom>
        </p:spPr>
        <p:txBody>
          <a:bodyPr anchor="t" rtlCol="false" tIns="0" lIns="0" bIns="0" rIns="0">
            <a:spAutoFit/>
          </a:bodyPr>
          <a:lstStyle/>
          <a:p>
            <a:pPr algn="r" marL="0" indent="0" lvl="0">
              <a:lnSpc>
                <a:spcPts val="2239"/>
              </a:lnSpc>
              <a:spcBef>
                <a:spcPct val="0"/>
              </a:spcBef>
            </a:pPr>
            <a:r>
              <a:rPr lang="en-US" sz="1599" spc="159">
                <a:solidFill>
                  <a:srgbClr val="000000">
                    <a:alpha val="49804"/>
                  </a:srgbClr>
                </a:solidFill>
                <a:latin typeface="Times New Roman"/>
                <a:ea typeface="Times New Roman"/>
                <a:cs typeface="Times New Roman"/>
                <a:sym typeface="Times New Roman"/>
              </a:rPr>
              <a:t>3</a:t>
            </a:r>
          </a:p>
        </p:txBody>
      </p:sp>
      <p:sp>
        <p:nvSpPr>
          <p:cNvPr name="AutoShape 5" id="5"/>
          <p:cNvSpPr/>
          <p:nvPr/>
        </p:nvSpPr>
        <p:spPr>
          <a:xfrm>
            <a:off x="1166399" y="1028700"/>
            <a:ext cx="687324" cy="0"/>
          </a:xfrm>
          <a:prstGeom prst="line">
            <a:avLst/>
          </a:prstGeom>
          <a:ln cap="flat" w="76200">
            <a:solidFill>
              <a:srgbClr val="000000"/>
            </a:solidFill>
            <a:prstDash val="solid"/>
            <a:headEnd type="none" len="sm" w="sm"/>
            <a:tailEnd type="none" len="sm" w="sm"/>
          </a:ln>
        </p:spPr>
      </p:sp>
      <p:grpSp>
        <p:nvGrpSpPr>
          <p:cNvPr name="Group 6" id="6"/>
          <p:cNvGrpSpPr/>
          <p:nvPr/>
        </p:nvGrpSpPr>
        <p:grpSpPr>
          <a:xfrm rot="0">
            <a:off x="584178" y="2604790"/>
            <a:ext cx="909958" cy="90995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000000"/>
              </a:solidFill>
              <a:prstDash val="solid"/>
              <a:miter/>
            </a:ln>
          </p:spPr>
        </p:sp>
        <p:sp>
          <p:nvSpPr>
            <p:cNvPr name="TextBox 8" id="8"/>
            <p:cNvSpPr txBox="true"/>
            <p:nvPr/>
          </p:nvSpPr>
          <p:spPr>
            <a:xfrm>
              <a:off x="76200" y="19050"/>
              <a:ext cx="660400" cy="717550"/>
            </a:xfrm>
            <a:prstGeom prst="rect">
              <a:avLst/>
            </a:prstGeom>
          </p:spPr>
          <p:txBody>
            <a:bodyPr anchor="ctr" rtlCol="false" tIns="50800" lIns="50800" bIns="50800" rIns="50800"/>
            <a:lstStyle/>
            <a:p>
              <a:pPr algn="ctr">
                <a:lnSpc>
                  <a:spcPts val="3359"/>
                </a:lnSpc>
              </a:pPr>
            </a:p>
          </p:txBody>
        </p:sp>
      </p:grpSp>
      <p:sp>
        <p:nvSpPr>
          <p:cNvPr name="TextBox 9" id="9"/>
          <p:cNvSpPr txBox="true"/>
          <p:nvPr/>
        </p:nvSpPr>
        <p:spPr>
          <a:xfrm rot="0">
            <a:off x="621121" y="2674324"/>
            <a:ext cx="817023" cy="637540"/>
          </a:xfrm>
          <a:prstGeom prst="rect">
            <a:avLst/>
          </a:prstGeom>
        </p:spPr>
        <p:txBody>
          <a:bodyPr anchor="t" rtlCol="false" tIns="0" lIns="0" bIns="0" rIns="0">
            <a:spAutoFit/>
          </a:bodyPr>
          <a:lstStyle/>
          <a:p>
            <a:pPr algn="ctr" marL="0" indent="0" lvl="0">
              <a:lnSpc>
                <a:spcPts val="5120"/>
              </a:lnSpc>
            </a:pPr>
            <a:r>
              <a:rPr lang="en-US" b="true" sz="3200">
                <a:solidFill>
                  <a:srgbClr val="000000"/>
                </a:solidFill>
                <a:latin typeface="Times New Roman Bold"/>
                <a:ea typeface="Times New Roman Bold"/>
                <a:cs typeface="Times New Roman Bold"/>
                <a:sym typeface="Times New Roman Bold"/>
              </a:rPr>
              <a:t>3</a:t>
            </a:r>
          </a:p>
        </p:txBody>
      </p:sp>
      <p:grpSp>
        <p:nvGrpSpPr>
          <p:cNvPr name="Group 10" id="10"/>
          <p:cNvGrpSpPr/>
          <p:nvPr/>
        </p:nvGrpSpPr>
        <p:grpSpPr>
          <a:xfrm rot="0">
            <a:off x="593703" y="4019574"/>
            <a:ext cx="909958" cy="909958"/>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000000"/>
              </a:solidFill>
              <a:prstDash val="solid"/>
              <a:miter/>
            </a:ln>
          </p:spPr>
        </p:sp>
        <p:sp>
          <p:nvSpPr>
            <p:cNvPr name="TextBox 12" id="12"/>
            <p:cNvSpPr txBox="true"/>
            <p:nvPr/>
          </p:nvSpPr>
          <p:spPr>
            <a:xfrm>
              <a:off x="76200" y="19050"/>
              <a:ext cx="660400" cy="717550"/>
            </a:xfrm>
            <a:prstGeom prst="rect">
              <a:avLst/>
            </a:prstGeom>
          </p:spPr>
          <p:txBody>
            <a:bodyPr anchor="ctr" rtlCol="false" tIns="50800" lIns="50800" bIns="50800" rIns="50800"/>
            <a:lstStyle/>
            <a:p>
              <a:pPr algn="ctr">
                <a:lnSpc>
                  <a:spcPts val="3359"/>
                </a:lnSpc>
              </a:pPr>
            </a:p>
          </p:txBody>
        </p:sp>
      </p:grpSp>
      <p:sp>
        <p:nvSpPr>
          <p:cNvPr name="TextBox 13" id="13"/>
          <p:cNvSpPr txBox="true"/>
          <p:nvPr/>
        </p:nvSpPr>
        <p:spPr>
          <a:xfrm rot="0">
            <a:off x="630646" y="4089108"/>
            <a:ext cx="817023" cy="637540"/>
          </a:xfrm>
          <a:prstGeom prst="rect">
            <a:avLst/>
          </a:prstGeom>
        </p:spPr>
        <p:txBody>
          <a:bodyPr anchor="t" rtlCol="false" tIns="0" lIns="0" bIns="0" rIns="0">
            <a:spAutoFit/>
          </a:bodyPr>
          <a:lstStyle/>
          <a:p>
            <a:pPr algn="ctr" marL="0" indent="0" lvl="0">
              <a:lnSpc>
                <a:spcPts val="5120"/>
              </a:lnSpc>
            </a:pPr>
            <a:r>
              <a:rPr lang="en-US" b="true" sz="3200">
                <a:solidFill>
                  <a:srgbClr val="000000"/>
                </a:solidFill>
                <a:latin typeface="Times New Roman Bold"/>
                <a:ea typeface="Times New Roman Bold"/>
                <a:cs typeface="Times New Roman Bold"/>
                <a:sym typeface="Times New Roman Bold"/>
              </a:rPr>
              <a:t>4</a:t>
            </a:r>
          </a:p>
        </p:txBody>
      </p:sp>
      <p:grpSp>
        <p:nvGrpSpPr>
          <p:cNvPr name="Group 14" id="14"/>
          <p:cNvGrpSpPr/>
          <p:nvPr/>
        </p:nvGrpSpPr>
        <p:grpSpPr>
          <a:xfrm rot="0">
            <a:off x="593703" y="5405782"/>
            <a:ext cx="909958" cy="90995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000000"/>
              </a:solidFill>
              <a:prstDash val="solid"/>
              <a:miter/>
            </a:ln>
          </p:spPr>
        </p:sp>
        <p:sp>
          <p:nvSpPr>
            <p:cNvPr name="TextBox 16" id="16"/>
            <p:cNvSpPr txBox="true"/>
            <p:nvPr/>
          </p:nvSpPr>
          <p:spPr>
            <a:xfrm>
              <a:off x="76200" y="19050"/>
              <a:ext cx="660400" cy="717550"/>
            </a:xfrm>
            <a:prstGeom prst="rect">
              <a:avLst/>
            </a:prstGeom>
          </p:spPr>
          <p:txBody>
            <a:bodyPr anchor="ctr" rtlCol="false" tIns="50800" lIns="50800" bIns="50800" rIns="50800"/>
            <a:lstStyle/>
            <a:p>
              <a:pPr algn="ctr">
                <a:lnSpc>
                  <a:spcPts val="3359"/>
                </a:lnSpc>
              </a:pPr>
            </a:p>
          </p:txBody>
        </p:sp>
      </p:grpSp>
      <p:sp>
        <p:nvSpPr>
          <p:cNvPr name="TextBox 17" id="17"/>
          <p:cNvSpPr txBox="true"/>
          <p:nvPr/>
        </p:nvSpPr>
        <p:spPr>
          <a:xfrm rot="0">
            <a:off x="630646" y="5475316"/>
            <a:ext cx="817023" cy="637540"/>
          </a:xfrm>
          <a:prstGeom prst="rect">
            <a:avLst/>
          </a:prstGeom>
        </p:spPr>
        <p:txBody>
          <a:bodyPr anchor="t" rtlCol="false" tIns="0" lIns="0" bIns="0" rIns="0">
            <a:spAutoFit/>
          </a:bodyPr>
          <a:lstStyle/>
          <a:p>
            <a:pPr algn="ctr" marL="0" indent="0" lvl="0">
              <a:lnSpc>
                <a:spcPts val="5120"/>
              </a:lnSpc>
            </a:pPr>
            <a:r>
              <a:rPr lang="en-US" b="true" sz="3200">
                <a:solidFill>
                  <a:srgbClr val="000000"/>
                </a:solidFill>
                <a:latin typeface="Times New Roman Bold"/>
                <a:ea typeface="Times New Roman Bold"/>
                <a:cs typeface="Times New Roman Bold"/>
                <a:sym typeface="Times New Roman Bold"/>
              </a:rPr>
              <a:t>5</a:t>
            </a:r>
          </a:p>
        </p:txBody>
      </p:sp>
      <p:sp>
        <p:nvSpPr>
          <p:cNvPr name="TextBox 18" id="18"/>
          <p:cNvSpPr txBox="true"/>
          <p:nvPr/>
        </p:nvSpPr>
        <p:spPr>
          <a:xfrm rot="0">
            <a:off x="1577547" y="2664799"/>
            <a:ext cx="13687774"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Native Platform ghi dữ liệu xuống file hệ thống </a:t>
            </a:r>
          </a:p>
        </p:txBody>
      </p:sp>
      <p:sp>
        <p:nvSpPr>
          <p:cNvPr name="TextBox 19" id="19"/>
          <p:cNvSpPr txBox="true"/>
          <p:nvPr/>
        </p:nvSpPr>
        <p:spPr>
          <a:xfrm rot="0">
            <a:off x="1708589" y="4089108"/>
            <a:ext cx="13687774"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Dữ liệu được lưu trong thư </a:t>
            </a:r>
            <a:r>
              <a:rPr lang="en-US" sz="3200" strike="noStrike" u="none">
                <a:solidFill>
                  <a:srgbClr val="000000"/>
                </a:solidFill>
                <a:latin typeface="Times New Roman"/>
                <a:ea typeface="Times New Roman"/>
                <a:cs typeface="Times New Roman"/>
                <a:sym typeface="Times New Roman"/>
              </a:rPr>
              <a:t>mục: data/data/&lt;app&gt;/</a:t>
            </a:r>
            <a:r>
              <a:rPr lang="en-US" sz="3200" strike="noStrike" u="none">
                <a:solidFill>
                  <a:srgbClr val="000000"/>
                </a:solidFill>
                <a:latin typeface="Times New Roman"/>
                <a:ea typeface="Times New Roman"/>
                <a:cs typeface="Times New Roman"/>
                <a:sym typeface="Times New Roman"/>
              </a:rPr>
              <a:t>shared_pr</a:t>
            </a:r>
            <a:r>
              <a:rPr lang="en-US" sz="3200" strike="noStrike" u="none">
                <a:solidFill>
                  <a:srgbClr val="000000"/>
                </a:solidFill>
                <a:latin typeface="Times New Roman"/>
                <a:ea typeface="Times New Roman"/>
                <a:cs typeface="Times New Roman"/>
                <a:sym typeface="Times New Roman"/>
              </a:rPr>
              <a:t>e</a:t>
            </a:r>
            <a:r>
              <a:rPr lang="en-US" sz="3200" strike="noStrike" u="none">
                <a:solidFill>
                  <a:srgbClr val="000000"/>
                </a:solidFill>
                <a:latin typeface="Times New Roman"/>
                <a:ea typeface="Times New Roman"/>
                <a:cs typeface="Times New Roman"/>
                <a:sym typeface="Times New Roman"/>
              </a:rPr>
              <a:t>fs/</a:t>
            </a:r>
          </a:p>
        </p:txBody>
      </p:sp>
      <p:sp>
        <p:nvSpPr>
          <p:cNvPr name="TextBox 20" id="20"/>
          <p:cNvSpPr txBox="true"/>
          <p:nvPr/>
        </p:nvSpPr>
        <p:spPr>
          <a:xfrm rot="0">
            <a:off x="1708589" y="5465791"/>
            <a:ext cx="13687774"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SharedPreferences ghi th</a:t>
            </a:r>
            <a:r>
              <a:rPr lang="en-US" sz="3200" strike="noStrike" u="none">
                <a:solidFill>
                  <a:srgbClr val="000000"/>
                </a:solidFill>
                <a:latin typeface="Times New Roman"/>
                <a:ea typeface="Times New Roman"/>
                <a:cs typeface="Times New Roman"/>
                <a:sym typeface="Times New Roman"/>
              </a:rPr>
              <a:t>ành công, </a:t>
            </a:r>
            <a:r>
              <a:rPr lang="en-US" sz="3200" strike="noStrike" u="none">
                <a:solidFill>
                  <a:srgbClr val="000000"/>
                </a:solidFill>
                <a:latin typeface="Times New Roman"/>
                <a:ea typeface="Times New Roman"/>
                <a:cs typeface="Times New Roman"/>
                <a:sym typeface="Times New Roman"/>
              </a:rPr>
              <a:t>Flutt</a:t>
            </a:r>
            <a:r>
              <a:rPr lang="en-US" sz="3200" strike="noStrike" u="none">
                <a:solidFill>
                  <a:srgbClr val="000000"/>
                </a:solidFill>
                <a:latin typeface="Times New Roman"/>
                <a:ea typeface="Times New Roman"/>
                <a:cs typeface="Times New Roman"/>
                <a:sym typeface="Times New Roman"/>
              </a:rPr>
              <a:t>e</a:t>
            </a:r>
            <a:r>
              <a:rPr lang="en-US" sz="3200" strike="noStrike" u="none">
                <a:solidFill>
                  <a:srgbClr val="000000"/>
                </a:solidFill>
                <a:latin typeface="Times New Roman"/>
                <a:ea typeface="Times New Roman"/>
                <a:cs typeface="Times New Roman"/>
                <a:sym typeface="Times New Roman"/>
              </a:rPr>
              <a:t>r cập nhậ</a:t>
            </a:r>
            <a:r>
              <a:rPr lang="en-US" sz="3200" strike="noStrike" u="none">
                <a:solidFill>
                  <a:srgbClr val="000000"/>
                </a:solidFill>
                <a:latin typeface="Times New Roman"/>
                <a:ea typeface="Times New Roman"/>
                <a:cs typeface="Times New Roman"/>
                <a:sym typeface="Times New Roman"/>
              </a:rPr>
              <a:t>t giao diện</a:t>
            </a:r>
          </a:p>
        </p:txBody>
      </p:sp>
      <p:sp>
        <p:nvSpPr>
          <p:cNvPr name="TextBox 21" id="21"/>
          <p:cNvSpPr txBox="true"/>
          <p:nvPr/>
        </p:nvSpPr>
        <p:spPr>
          <a:xfrm rot="0">
            <a:off x="1708589" y="6446231"/>
            <a:ext cx="13687774" cy="2580640"/>
          </a:xfrm>
          <a:prstGeom prst="rect">
            <a:avLst/>
          </a:prstGeom>
        </p:spPr>
        <p:txBody>
          <a:bodyPr anchor="t" rtlCol="false" tIns="0" lIns="0" bIns="0" rIns="0">
            <a:spAutoFit/>
          </a:bodyPr>
          <a:lstStyle/>
          <a:p>
            <a:pPr algn="l">
              <a:lnSpc>
                <a:spcPts val="5120"/>
              </a:lnSpc>
            </a:pPr>
            <a:r>
              <a:rPr lang="en-US" sz="3200">
                <a:solidFill>
                  <a:srgbClr val="FF751F"/>
                </a:solidFill>
                <a:latin typeface="Poppins"/>
                <a:ea typeface="Poppins"/>
                <a:cs typeface="Poppins"/>
                <a:sym typeface="Poppins"/>
              </a:rPr>
              <a:t>setState(</a:t>
            </a:r>
            <a:r>
              <a:rPr lang="en-US" sz="3200">
                <a:solidFill>
                  <a:srgbClr val="4A22FF"/>
                </a:solidFill>
                <a:latin typeface="Poppins"/>
                <a:ea typeface="Poppins"/>
                <a:cs typeface="Poppins"/>
                <a:sym typeface="Poppins"/>
              </a:rPr>
              <a:t>() {</a:t>
            </a:r>
          </a:p>
          <a:p>
            <a:pPr algn="l">
              <a:lnSpc>
                <a:spcPts val="5120"/>
              </a:lnSpc>
            </a:pPr>
            <a:r>
              <a:rPr lang="en-US" sz="3200">
                <a:solidFill>
                  <a:srgbClr val="4A22FF"/>
                </a:solidFill>
                <a:latin typeface="Poppins"/>
                <a:ea typeface="Poppins"/>
                <a:cs typeface="Poppins"/>
                <a:sym typeface="Poppins"/>
              </a:rPr>
              <a:t>  </a:t>
            </a:r>
            <a:r>
              <a:rPr lang="en-US" sz="3200">
                <a:solidFill>
                  <a:srgbClr val="000000"/>
                </a:solidFill>
                <a:latin typeface="Poppins"/>
                <a:ea typeface="Poppins"/>
                <a:cs typeface="Poppins"/>
                <a:sym typeface="Poppins"/>
              </a:rPr>
              <a:t>_isDarkMode</a:t>
            </a:r>
            <a:r>
              <a:rPr lang="en-US" sz="3200">
                <a:solidFill>
                  <a:srgbClr val="4A22FF"/>
                </a:solidFill>
                <a:latin typeface="Poppins"/>
                <a:ea typeface="Poppins"/>
                <a:cs typeface="Poppins"/>
                <a:sym typeface="Poppins"/>
              </a:rPr>
              <a:t> = darkMode;</a:t>
            </a:r>
          </a:p>
          <a:p>
            <a:pPr algn="l" marL="0" indent="0" lvl="0">
              <a:lnSpc>
                <a:spcPts val="5120"/>
              </a:lnSpc>
            </a:pPr>
            <a:r>
              <a:rPr lang="en-US" sz="3200">
                <a:solidFill>
                  <a:srgbClr val="4A22FF"/>
                </a:solidFill>
                <a:latin typeface="Poppins"/>
                <a:ea typeface="Poppins"/>
                <a:cs typeface="Poppins"/>
                <a:sym typeface="Poppins"/>
              </a:rPr>
              <a:t>  </a:t>
            </a:r>
            <a:r>
              <a:rPr lang="en-US" sz="3200">
                <a:solidFill>
                  <a:srgbClr val="000000"/>
                </a:solidFill>
                <a:latin typeface="Poppins"/>
                <a:ea typeface="Poppins"/>
                <a:cs typeface="Poppins"/>
                <a:sym typeface="Poppins"/>
              </a:rPr>
              <a:t>_fo</a:t>
            </a:r>
            <a:r>
              <a:rPr lang="en-US" sz="3200" strike="noStrike" u="none">
                <a:solidFill>
                  <a:srgbClr val="000000"/>
                </a:solidFill>
                <a:latin typeface="Poppins"/>
                <a:ea typeface="Poppins"/>
                <a:cs typeface="Poppins"/>
                <a:sym typeface="Poppins"/>
              </a:rPr>
              <a:t>nt</a:t>
            </a:r>
            <a:r>
              <a:rPr lang="en-US" sz="3200" strike="noStrike" u="none">
                <a:solidFill>
                  <a:srgbClr val="000000"/>
                </a:solidFill>
                <a:latin typeface="Poppins"/>
                <a:ea typeface="Poppins"/>
                <a:cs typeface="Poppins"/>
                <a:sym typeface="Poppins"/>
              </a:rPr>
              <a:t>Siz</a:t>
            </a:r>
            <a:r>
              <a:rPr lang="en-US" sz="3200" strike="noStrike" u="none">
                <a:solidFill>
                  <a:srgbClr val="000000"/>
                </a:solidFill>
                <a:latin typeface="Poppins"/>
                <a:ea typeface="Poppins"/>
                <a:cs typeface="Poppins"/>
                <a:sym typeface="Poppins"/>
              </a:rPr>
              <a:t>e </a:t>
            </a:r>
            <a:r>
              <a:rPr lang="en-US" sz="3200" strike="noStrike" u="none">
                <a:solidFill>
                  <a:srgbClr val="4A22FF"/>
                </a:solidFill>
                <a:latin typeface="Poppins"/>
                <a:ea typeface="Poppins"/>
                <a:cs typeface="Poppins"/>
                <a:sym typeface="Poppins"/>
              </a:rPr>
              <a:t>=</a:t>
            </a:r>
            <a:r>
              <a:rPr lang="en-US" sz="3200" strike="noStrike" u="none">
                <a:solidFill>
                  <a:srgbClr val="4A22FF"/>
                </a:solidFill>
                <a:latin typeface="Poppins"/>
                <a:ea typeface="Poppins"/>
                <a:cs typeface="Poppins"/>
                <a:sym typeface="Poppins"/>
              </a:rPr>
              <a:t> </a:t>
            </a:r>
            <a:r>
              <a:rPr lang="en-US" sz="3200" strike="noStrike" u="none">
                <a:solidFill>
                  <a:srgbClr val="4A22FF"/>
                </a:solidFill>
                <a:latin typeface="Poppins"/>
                <a:ea typeface="Poppins"/>
                <a:cs typeface="Poppins"/>
                <a:sym typeface="Poppins"/>
              </a:rPr>
              <a:t>fo</a:t>
            </a:r>
            <a:r>
              <a:rPr lang="en-US" sz="3200" strike="noStrike" u="none">
                <a:solidFill>
                  <a:srgbClr val="4A22FF"/>
                </a:solidFill>
                <a:latin typeface="Poppins"/>
                <a:ea typeface="Poppins"/>
                <a:cs typeface="Poppins"/>
                <a:sym typeface="Poppins"/>
              </a:rPr>
              <a:t>ntSize;</a:t>
            </a:r>
          </a:p>
          <a:p>
            <a:pPr algn="l" marL="0" indent="0" lvl="0">
              <a:lnSpc>
                <a:spcPts val="5120"/>
              </a:lnSpc>
            </a:pPr>
            <a:r>
              <a:rPr lang="en-US" sz="3200" strike="noStrike" u="none">
                <a:solidFill>
                  <a:srgbClr val="4A22FF"/>
                </a:solidFill>
                <a:latin typeface="Poppins"/>
                <a:ea typeface="Poppins"/>
                <a:cs typeface="Poppins"/>
                <a:sym typeface="Poppins"/>
              </a:rPr>
              <a:t>}</a:t>
            </a:r>
            <a:r>
              <a:rPr lang="en-US" sz="3200" strike="noStrike" u="none">
                <a:solidFill>
                  <a:srgbClr val="FF751F"/>
                </a:solidFill>
                <a:latin typeface="Poppins"/>
                <a:ea typeface="Poppins"/>
                <a:cs typeface="Poppins"/>
                <a:sym typeface="Poppins"/>
              </a:rPr>
              <a:t>)</a:t>
            </a:r>
            <a:r>
              <a:rPr lang="en-US" sz="3200" strike="noStrike" u="none">
                <a:solidFill>
                  <a:srgbClr val="4A22FF"/>
                </a:solidFill>
                <a:latin typeface="Poppins"/>
                <a:ea typeface="Poppins"/>
                <a:cs typeface="Poppins"/>
                <a:sym typeface="Poppins"/>
              </a:rPr>
              <a: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AutoShape 3" id="3"/>
          <p:cNvSpPr/>
          <p:nvPr/>
        </p:nvSpPr>
        <p:spPr>
          <a:xfrm>
            <a:off x="1166399" y="1028700"/>
            <a:ext cx="687324" cy="0"/>
          </a:xfrm>
          <a:prstGeom prst="line">
            <a:avLst/>
          </a:prstGeom>
          <a:ln cap="flat" w="76200">
            <a:solidFill>
              <a:srgbClr val="000000"/>
            </a:solidFill>
            <a:prstDash val="solid"/>
            <a:headEnd type="none" len="sm" w="sm"/>
            <a:tailEnd type="none" len="sm" w="sm"/>
          </a:ln>
        </p:spPr>
      </p:sp>
      <p:pic>
        <p:nvPicPr>
          <p:cNvPr name="Picture 4" id="4">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0" t="0" r="0" b="0"/>
          <a:stretch>
            <a:fillRect/>
          </a:stretch>
        </p:blipFill>
        <p:spPr>
          <a:xfrm flipH="false" flipV="false" rot="0">
            <a:off x="13596747" y="471190"/>
            <a:ext cx="3666653" cy="8229600"/>
          </a:xfrm>
          <a:prstGeom prst="rect">
            <a:avLst/>
          </a:prstGeom>
        </p:spPr>
      </p:pic>
      <p:sp>
        <p:nvSpPr>
          <p:cNvPr name="Freeform 5" id="5"/>
          <p:cNvSpPr/>
          <p:nvPr/>
        </p:nvSpPr>
        <p:spPr>
          <a:xfrm flipH="false" flipV="false" rot="0">
            <a:off x="9144000" y="471190"/>
            <a:ext cx="3662172" cy="8229600"/>
          </a:xfrm>
          <a:custGeom>
            <a:avLst/>
            <a:gdLst/>
            <a:ahLst/>
            <a:cxnLst/>
            <a:rect r="r" b="b" t="t" l="l"/>
            <a:pathLst>
              <a:path h="8229600" w="3662172">
                <a:moveTo>
                  <a:pt x="0" y="0"/>
                </a:moveTo>
                <a:lnTo>
                  <a:pt x="3662172" y="0"/>
                </a:lnTo>
                <a:lnTo>
                  <a:pt x="3662172" y="8229600"/>
                </a:lnTo>
                <a:lnTo>
                  <a:pt x="0" y="8229600"/>
                </a:lnTo>
                <a:lnTo>
                  <a:pt x="0" y="0"/>
                </a:lnTo>
                <a:close/>
              </a:path>
            </a:pathLst>
          </a:custGeom>
          <a:blipFill>
            <a:blip r:embed="rId6"/>
            <a:stretch>
              <a:fillRect l="0" t="0" r="0" b="0"/>
            </a:stretch>
          </a:blipFill>
        </p:spPr>
      </p:sp>
      <p:sp>
        <p:nvSpPr>
          <p:cNvPr name="Freeform 6" id="6"/>
          <p:cNvSpPr/>
          <p:nvPr/>
        </p:nvSpPr>
        <p:spPr>
          <a:xfrm flipH="false" flipV="false" rot="0">
            <a:off x="1028700" y="5786170"/>
            <a:ext cx="2359107" cy="581591"/>
          </a:xfrm>
          <a:custGeom>
            <a:avLst/>
            <a:gdLst/>
            <a:ahLst/>
            <a:cxnLst/>
            <a:rect r="r" b="b" t="t" l="l"/>
            <a:pathLst>
              <a:path h="581591" w="2359107">
                <a:moveTo>
                  <a:pt x="0" y="0"/>
                </a:moveTo>
                <a:lnTo>
                  <a:pt x="2359107" y="0"/>
                </a:lnTo>
                <a:lnTo>
                  <a:pt x="2359107" y="581591"/>
                </a:lnTo>
                <a:lnTo>
                  <a:pt x="0" y="581591"/>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166399" y="6390675"/>
            <a:ext cx="2964328" cy="730796"/>
          </a:xfrm>
          <a:custGeom>
            <a:avLst/>
            <a:gdLst/>
            <a:ahLst/>
            <a:cxnLst/>
            <a:rect r="r" b="b" t="t" l="l"/>
            <a:pathLst>
              <a:path h="730796" w="2964328">
                <a:moveTo>
                  <a:pt x="0" y="0"/>
                </a:moveTo>
                <a:lnTo>
                  <a:pt x="2964327" y="0"/>
                </a:lnTo>
                <a:lnTo>
                  <a:pt x="2964327" y="730796"/>
                </a:lnTo>
                <a:lnTo>
                  <a:pt x="0" y="73079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1166399" y="6918880"/>
            <a:ext cx="3451198" cy="850824"/>
          </a:xfrm>
          <a:custGeom>
            <a:avLst/>
            <a:gdLst/>
            <a:ahLst/>
            <a:cxnLst/>
            <a:rect r="r" b="b" t="t" l="l"/>
            <a:pathLst>
              <a:path h="850824" w="3451198">
                <a:moveTo>
                  <a:pt x="0" y="0"/>
                </a:moveTo>
                <a:lnTo>
                  <a:pt x="3451198" y="0"/>
                </a:lnTo>
                <a:lnTo>
                  <a:pt x="3451198" y="850824"/>
                </a:lnTo>
                <a:lnTo>
                  <a:pt x="0" y="85082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922963" y="7609811"/>
            <a:ext cx="3451198" cy="850824"/>
          </a:xfrm>
          <a:custGeom>
            <a:avLst/>
            <a:gdLst/>
            <a:ahLst/>
            <a:cxnLst/>
            <a:rect r="r" b="b" t="t" l="l"/>
            <a:pathLst>
              <a:path h="850824" w="3451198">
                <a:moveTo>
                  <a:pt x="0" y="0"/>
                </a:moveTo>
                <a:lnTo>
                  <a:pt x="3451198" y="0"/>
                </a:lnTo>
                <a:lnTo>
                  <a:pt x="3451198" y="850824"/>
                </a:lnTo>
                <a:lnTo>
                  <a:pt x="0" y="85082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0" id="10"/>
          <p:cNvSpPr/>
          <p:nvPr/>
        </p:nvSpPr>
        <p:spPr>
          <a:xfrm flipH="false" flipV="false" rot="0">
            <a:off x="12118147" y="9117469"/>
            <a:ext cx="2163111" cy="766802"/>
          </a:xfrm>
          <a:custGeom>
            <a:avLst/>
            <a:gdLst/>
            <a:ahLst/>
            <a:cxnLst/>
            <a:rect r="r" b="b" t="t" l="l"/>
            <a:pathLst>
              <a:path h="766802" w="2163111">
                <a:moveTo>
                  <a:pt x="0" y="0"/>
                </a:moveTo>
                <a:lnTo>
                  <a:pt x="2163112" y="0"/>
                </a:lnTo>
                <a:lnTo>
                  <a:pt x="2163112" y="766802"/>
                </a:lnTo>
                <a:lnTo>
                  <a:pt x="0" y="76680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TextBox 11" id="11"/>
          <p:cNvSpPr txBox="true"/>
          <p:nvPr/>
        </p:nvSpPr>
        <p:spPr>
          <a:xfrm rot="0">
            <a:off x="1166399" y="1195725"/>
            <a:ext cx="6626999" cy="339026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Ứng dụng lưu trữ cài đặt dark mode, font size</a:t>
            </a:r>
          </a:p>
        </p:txBody>
      </p:sp>
      <p:sp>
        <p:nvSpPr>
          <p:cNvPr name="TextBox 12" id="12"/>
          <p:cNvSpPr txBox="true"/>
          <p:nvPr/>
        </p:nvSpPr>
        <p:spPr>
          <a:xfrm rot="0">
            <a:off x="607336" y="4991100"/>
            <a:ext cx="7745124" cy="3228340"/>
          </a:xfrm>
          <a:prstGeom prst="rect">
            <a:avLst/>
          </a:prstGeom>
        </p:spPr>
        <p:txBody>
          <a:bodyPr anchor="t" rtlCol="false" tIns="0" lIns="0" bIns="0" rIns="0">
            <a:spAutoFit/>
          </a:bodyPr>
          <a:lstStyle/>
          <a:p>
            <a:pPr algn="l">
              <a:lnSpc>
                <a:spcPts val="5120"/>
              </a:lnSpc>
            </a:pPr>
            <a:r>
              <a:rPr lang="en-US" sz="3200">
                <a:solidFill>
                  <a:srgbClr val="000000"/>
                </a:solidFill>
                <a:latin typeface="Times New Roman"/>
                <a:ea typeface="Times New Roman"/>
                <a:cs typeface="Times New Roman"/>
                <a:sym typeface="Times New Roman"/>
              </a:rPr>
              <a:t>Gồm 4 file:</a:t>
            </a:r>
          </a:p>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main.dart  - Entry point của ứng dụng</a:t>
            </a:r>
          </a:p>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home_screen.dart - Màn hình chính</a:t>
            </a:r>
          </a:p>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settings_screen.dart - Màn hình cài đặt</a:t>
            </a:r>
          </a:p>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vocab_data.dart - Dữ liệu từ vựng</a:t>
            </a:r>
          </a:p>
        </p:txBody>
      </p:sp>
      <p:sp>
        <p:nvSpPr>
          <p:cNvPr name="TextBox 13" id="13"/>
          <p:cNvSpPr txBox="true"/>
          <p:nvPr/>
        </p:nvSpPr>
        <p:spPr>
          <a:xfrm rot="0">
            <a:off x="12291948" y="9105900"/>
            <a:ext cx="3284900" cy="637540"/>
          </a:xfrm>
          <a:prstGeom prst="rect">
            <a:avLst/>
          </a:prstGeom>
        </p:spPr>
        <p:txBody>
          <a:bodyPr anchor="t" rtlCol="false" tIns="0" lIns="0" bIns="0" rIns="0">
            <a:spAutoFit/>
          </a:bodyPr>
          <a:lstStyle/>
          <a:p>
            <a:pPr algn="l">
              <a:lnSpc>
                <a:spcPts val="5120"/>
              </a:lnSpc>
            </a:pPr>
            <a:r>
              <a:rPr lang="en-US" sz="3200">
                <a:solidFill>
                  <a:srgbClr val="000000"/>
                </a:solidFill>
                <a:latin typeface="Times New Roman"/>
                <a:ea typeface="Times New Roman"/>
                <a:cs typeface="Times New Roman"/>
                <a:sym typeface="Times New Roman"/>
              </a:rPr>
              <a:t>Light mode</a:t>
            </a:r>
          </a:p>
        </p:txBody>
      </p:sp>
    </p:spTree>
  </p:cSld>
  <p:clrMapOvr>
    <a:masterClrMapping/>
  </p:clrMapOvr>
  <p:timing>
    <p:tnLst>
      <p:par>
        <p:cTn dur="indefinite" restart="never" nodeType="tmRoot">
          <p:childTnLst>
            <p:video>
              <p:cMediaNode vol="0">
                <p:cTn fill="hold" display="false">
                  <p:stCondLst>
                    <p:cond delay="indefinite"/>
                  </p:stCondLst>
                </p:cTn>
                <p:tgtEl>
                  <p:spTgt spid="4"/>
                </p:tgtEl>
              </p:cMediaNode>
            </p:video>
          </p:childTnLst>
        </p:cTn>
      </p:par>
    </p:tnLst>
  </p:timing>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905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AutoShape 3" id="3"/>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Freeform 4" id="4"/>
          <p:cNvSpPr/>
          <p:nvPr/>
        </p:nvSpPr>
        <p:spPr>
          <a:xfrm flipH="false" flipV="false" rot="0">
            <a:off x="12118147" y="9117469"/>
            <a:ext cx="2163111" cy="766802"/>
          </a:xfrm>
          <a:custGeom>
            <a:avLst/>
            <a:gdLst/>
            <a:ahLst/>
            <a:cxnLst/>
            <a:rect r="r" b="b" t="t" l="l"/>
            <a:pathLst>
              <a:path h="766802" w="2163111">
                <a:moveTo>
                  <a:pt x="0" y="0"/>
                </a:moveTo>
                <a:lnTo>
                  <a:pt x="2163112" y="0"/>
                </a:lnTo>
                <a:lnTo>
                  <a:pt x="2163112" y="766802"/>
                </a:lnTo>
                <a:lnTo>
                  <a:pt x="0" y="76680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pic>
        <p:nvPicPr>
          <p:cNvPr name="Picture 5" id="5">
            <a:hlinkClick action="ppaction://media"/>
          </p:cNvPr>
          <p:cNvPicPr>
            <a:picLocks noChangeAspect="true"/>
          </p:cNvPicPr>
          <p:nvPr>
            <a:videoFile r:link="rId6"/>
            <p:extLst>
              <p:ext uri="{DAA4B4D4-6D71-4841-9C94-3DE7FCFB9230}">
                <p14:media xmlns:p14="http://schemas.microsoft.com/office/powerpoint/2010/main" r:embed="rId7"/>
              </p:ext>
            </p:extLst>
          </p:nvPr>
        </p:nvPicPr>
        <p:blipFill>
          <a:blip r:embed="rId5"/>
          <a:srcRect l="0" t="0" r="0" b="0"/>
          <a:stretch>
            <a:fillRect/>
          </a:stretch>
        </p:blipFill>
        <p:spPr>
          <a:xfrm flipH="false" flipV="false" rot="0">
            <a:off x="9144000" y="471190"/>
            <a:ext cx="3666653" cy="8229600"/>
          </a:xfrm>
          <a:prstGeom prst="rect">
            <a:avLst/>
          </a:prstGeom>
        </p:spPr>
      </p:pic>
      <p:pic>
        <p:nvPicPr>
          <p:cNvPr name="Picture 6" id="6">
            <a:hlinkClick action="ppaction://media"/>
          </p:cNvPr>
          <p:cNvPicPr>
            <a:picLocks noChangeAspect="true"/>
          </p:cNvPicPr>
          <p:nvPr>
            <a:videoFile r:link="rId9"/>
            <p:extLst>
              <p:ext uri="{DAA4B4D4-6D71-4841-9C94-3DE7FCFB9230}">
                <p14:media xmlns:p14="http://schemas.microsoft.com/office/powerpoint/2010/main" r:embed="rId10"/>
              </p:ext>
            </p:extLst>
          </p:nvPr>
        </p:nvPicPr>
        <p:blipFill>
          <a:blip r:embed="rId8"/>
          <a:srcRect l="0" t="0" r="0" b="0"/>
          <a:stretch>
            <a:fillRect/>
          </a:stretch>
        </p:blipFill>
        <p:spPr>
          <a:xfrm flipH="false" flipV="false" rot="0">
            <a:off x="13592647" y="471190"/>
            <a:ext cx="3666653" cy="8229600"/>
          </a:xfrm>
          <a:prstGeom prst="rect">
            <a:avLst/>
          </a:prstGeom>
        </p:spPr>
      </p:pic>
      <p:sp>
        <p:nvSpPr>
          <p:cNvPr name="TextBox 7" id="7"/>
          <p:cNvSpPr txBox="true"/>
          <p:nvPr/>
        </p:nvSpPr>
        <p:spPr>
          <a:xfrm rot="0">
            <a:off x="1166399" y="1195725"/>
            <a:ext cx="6626999" cy="339026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Ứng dụng lưu trữ cài đặt dark mode, font size</a:t>
            </a:r>
          </a:p>
        </p:txBody>
      </p:sp>
      <p:sp>
        <p:nvSpPr>
          <p:cNvPr name="TextBox 8" id="8"/>
          <p:cNvSpPr txBox="true"/>
          <p:nvPr/>
        </p:nvSpPr>
        <p:spPr>
          <a:xfrm rot="0">
            <a:off x="12291948" y="9105900"/>
            <a:ext cx="3284900" cy="637540"/>
          </a:xfrm>
          <a:prstGeom prst="rect">
            <a:avLst/>
          </a:prstGeom>
        </p:spPr>
        <p:txBody>
          <a:bodyPr anchor="t" rtlCol="false" tIns="0" lIns="0" bIns="0" rIns="0">
            <a:spAutoFit/>
          </a:bodyPr>
          <a:lstStyle/>
          <a:p>
            <a:pPr algn="l">
              <a:lnSpc>
                <a:spcPts val="5120"/>
              </a:lnSpc>
            </a:pPr>
            <a:r>
              <a:rPr lang="en-US" sz="3200">
                <a:solidFill>
                  <a:srgbClr val="000000"/>
                </a:solidFill>
                <a:latin typeface="Times New Roman"/>
                <a:ea typeface="Times New Roman"/>
                <a:cs typeface="Times New Roman"/>
                <a:sym typeface="Times New Roman"/>
              </a:rPr>
              <a:t>Dark mode</a:t>
            </a:r>
          </a:p>
        </p:txBody>
      </p:sp>
    </p:spTree>
  </p:cSld>
  <p:clrMapOvr>
    <a:masterClrMapping/>
  </p:clrMapOvr>
  <p:timing>
    <p:tnLst>
      <p:par>
        <p:cTn dur="indefinite" restart="never" nodeType="tmRoot">
          <p:childTnLst>
            <p:video>
              <p:cMediaNode vol="0">
                <p:cTn fill="hold" display="false">
                  <p:stCondLst>
                    <p:cond delay="indefinite"/>
                  </p:stCondLst>
                </p:cTn>
                <p:tgtEl>
                  <p:spTgt spid="5"/>
                </p:tgtEl>
              </p:cMediaNode>
            </p:video>
            <p:video>
              <p:cMediaNode vol="0">
                <p:cTn fill="hold" display="false">
                  <p:stCondLst>
                    <p:cond delay="indefinite"/>
                  </p:stCondLst>
                </p:cTn>
                <p:tgtEl>
                  <p:spTgt spid="6"/>
                </p:tgtEl>
              </p:cMediaNode>
            </p:video>
          </p:childTnLst>
        </p:cTn>
      </p:par>
    </p:tnLst>
  </p:timing>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alphaModFix amt="50000"/>
            </a:blip>
            <a:stretch>
              <a:fillRect l="0" t="0" r="0" b="0"/>
            </a:stretch>
          </a:blipFill>
          <a:ln cap="sq">
            <a:noFill/>
            <a:prstDash val="solid"/>
            <a:miter/>
          </a:ln>
        </p:spPr>
      </p:sp>
      <p:sp>
        <p:nvSpPr>
          <p:cNvPr name="AutoShape 3" id="3"/>
          <p:cNvSpPr/>
          <p:nvPr/>
        </p:nvSpPr>
        <p:spPr>
          <a:xfrm>
            <a:off x="1166399" y="1028700"/>
            <a:ext cx="687324" cy="0"/>
          </a:xfrm>
          <a:prstGeom prst="line">
            <a:avLst/>
          </a:prstGeom>
          <a:ln cap="flat" w="76200">
            <a:solidFill>
              <a:srgbClr val="000000"/>
            </a:solidFill>
            <a:prstDash val="solid"/>
            <a:headEnd type="none" len="sm" w="sm"/>
            <a:tailEnd type="none" len="sm" w="sm"/>
          </a:ln>
        </p:spPr>
      </p:sp>
      <p:sp>
        <p:nvSpPr>
          <p:cNvPr name="AutoShape 4" id="4"/>
          <p:cNvSpPr/>
          <p:nvPr/>
        </p:nvSpPr>
        <p:spPr>
          <a:xfrm>
            <a:off x="9124950" y="2604790"/>
            <a:ext cx="0" cy="6492240"/>
          </a:xfrm>
          <a:prstGeom prst="line">
            <a:avLst/>
          </a:prstGeom>
          <a:ln cap="flat" w="38100">
            <a:solidFill>
              <a:srgbClr val="000000"/>
            </a:solidFill>
            <a:prstDash val="solid"/>
            <a:headEnd type="diamond" len="lg" w="lg"/>
            <a:tailEnd type="diamond" len="lg" w="lg"/>
          </a:ln>
        </p:spPr>
      </p:sp>
      <p:sp>
        <p:nvSpPr>
          <p:cNvPr name="Freeform 5" id="5"/>
          <p:cNvSpPr/>
          <p:nvPr/>
        </p:nvSpPr>
        <p:spPr>
          <a:xfrm flipH="false" flipV="false" rot="0">
            <a:off x="324948" y="2428913"/>
            <a:ext cx="7770854" cy="836893"/>
          </a:xfrm>
          <a:custGeom>
            <a:avLst/>
            <a:gdLst/>
            <a:ahLst/>
            <a:cxnLst/>
            <a:rect r="r" b="b" t="t" l="l"/>
            <a:pathLst>
              <a:path h="836893" w="7770854">
                <a:moveTo>
                  <a:pt x="0" y="0"/>
                </a:moveTo>
                <a:lnTo>
                  <a:pt x="7770854" y="0"/>
                </a:lnTo>
                <a:lnTo>
                  <a:pt x="7770854" y="836894"/>
                </a:lnTo>
                <a:lnTo>
                  <a:pt x="0" y="8368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559225" y="3514725"/>
            <a:ext cx="7302300" cy="5743575"/>
          </a:xfrm>
          <a:prstGeom prst="rect">
            <a:avLst/>
          </a:prstGeom>
        </p:spPr>
        <p:txBody>
          <a:bodyPr anchor="t" rtlCol="false" tIns="0" lIns="0" bIns="0" rIns="0">
            <a:spAutoFit/>
          </a:bodyPr>
          <a:lstStyle/>
          <a:p>
            <a:pPr algn="l" marL="690881" indent="-345440" lvl="1">
              <a:lnSpc>
                <a:spcPts val="5120"/>
              </a:lnSpc>
              <a:buFont typeface="Arial"/>
              <a:buChar char="•"/>
            </a:pPr>
            <a:r>
              <a:rPr lang="en-US" sz="3200">
                <a:solidFill>
                  <a:srgbClr val="000000"/>
                </a:solidFill>
                <a:latin typeface="Times New Roman"/>
                <a:ea typeface="Times New Roman"/>
                <a:cs typeface="Times New Roman"/>
                <a:sym typeface="Times New Roman"/>
              </a:rPr>
              <a:t>Là điểm bắ</a:t>
            </a:r>
            <a:r>
              <a:rPr lang="en-US" sz="3200" strike="noStrike" u="none">
                <a:solidFill>
                  <a:srgbClr val="000000"/>
                </a:solidFill>
                <a:latin typeface="Times New Roman"/>
                <a:ea typeface="Times New Roman"/>
                <a:cs typeface="Times New Roman"/>
                <a:sym typeface="Times New Roman"/>
              </a:rPr>
              <a:t>t đầu của chư</a:t>
            </a:r>
            <a:r>
              <a:rPr lang="en-US" sz="3200" strike="noStrike" u="none">
                <a:solidFill>
                  <a:srgbClr val="000000"/>
                </a:solidFill>
                <a:latin typeface="Times New Roman"/>
                <a:ea typeface="Times New Roman"/>
                <a:cs typeface="Times New Roman"/>
                <a:sym typeface="Times New Roman"/>
              </a:rPr>
              <a:t>ơ</a:t>
            </a:r>
            <a:r>
              <a:rPr lang="en-US" sz="3200" strike="noStrike" u="none">
                <a:solidFill>
                  <a:srgbClr val="000000"/>
                </a:solidFill>
                <a:latin typeface="Times New Roman"/>
                <a:ea typeface="Times New Roman"/>
                <a:cs typeface="Times New Roman"/>
                <a:sym typeface="Times New Roman"/>
              </a:rPr>
              <a:t>ng </a:t>
            </a:r>
            <a:r>
              <a:rPr lang="en-US" sz="3200" strike="noStrike" u="none">
                <a:solidFill>
                  <a:srgbClr val="000000"/>
                </a:solidFill>
                <a:latin typeface="Times New Roman"/>
                <a:ea typeface="Times New Roman"/>
                <a:cs typeface="Times New Roman"/>
                <a:sym typeface="Times New Roman"/>
              </a:rPr>
              <a:t>trì</a:t>
            </a:r>
            <a:r>
              <a:rPr lang="en-US" sz="3200" strike="noStrike" u="none">
                <a:solidFill>
                  <a:srgbClr val="000000"/>
                </a:solidFill>
                <a:latin typeface="Times New Roman"/>
                <a:ea typeface="Times New Roman"/>
                <a:cs typeface="Times New Roman"/>
                <a:sym typeface="Times New Roman"/>
              </a:rPr>
              <a:t>nh Flutter (void main()).</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Khởi tạo English</a:t>
            </a:r>
            <a:r>
              <a:rPr lang="en-US" sz="3200" strike="noStrike" u="none">
                <a:solidFill>
                  <a:srgbClr val="000000"/>
                </a:solidFill>
                <a:latin typeface="Times New Roman"/>
                <a:ea typeface="Times New Roman"/>
                <a:cs typeface="Times New Roman"/>
                <a:sym typeface="Times New Roman"/>
              </a:rPr>
              <a:t>Vo</a:t>
            </a:r>
            <a:r>
              <a:rPr lang="en-US" sz="3200" strike="noStrike" u="none">
                <a:solidFill>
                  <a:srgbClr val="000000"/>
                </a:solidFill>
                <a:latin typeface="Times New Roman"/>
                <a:ea typeface="Times New Roman"/>
                <a:cs typeface="Times New Roman"/>
                <a:sym typeface="Times New Roman"/>
              </a:rPr>
              <a:t>cabApp – toàn bộ ứng dụng.</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Quản lý theme (Dark/Light) và font size của toàn app.</a:t>
            </a:r>
          </a:p>
          <a:p>
            <a:pPr algn="l" marL="690881" indent="-345440" lvl="1">
              <a:lnSpc>
                <a:spcPts val="5120"/>
              </a:lnSpc>
              <a:buFont typeface="Arial"/>
              <a:buChar char="•"/>
            </a:pPr>
            <a:r>
              <a:rPr lang="en-US" sz="3200" strike="noStrike" u="none">
                <a:solidFill>
                  <a:srgbClr val="000000"/>
                </a:solidFill>
                <a:latin typeface="Times New Roman"/>
                <a:ea typeface="Times New Roman"/>
                <a:cs typeface="Times New Roman"/>
                <a:sym typeface="Times New Roman"/>
              </a:rPr>
              <a:t>Lưu và tải lại các thiết lập của người dùng bằng SharedPreferences.</a:t>
            </a:r>
          </a:p>
          <a:p>
            <a:pPr algn="l" marL="0" indent="0" lvl="0">
              <a:lnSpc>
                <a:spcPts val="4479"/>
              </a:lnSpc>
            </a:pPr>
          </a:p>
        </p:txBody>
      </p:sp>
      <p:sp>
        <p:nvSpPr>
          <p:cNvPr name="TextBox 7" id="7"/>
          <p:cNvSpPr txBox="true"/>
          <p:nvPr/>
        </p:nvSpPr>
        <p:spPr>
          <a:xfrm rot="0">
            <a:off x="1166399" y="1195725"/>
            <a:ext cx="16666477" cy="1123315"/>
          </a:xfrm>
          <a:prstGeom prst="rect">
            <a:avLst/>
          </a:prstGeom>
        </p:spPr>
        <p:txBody>
          <a:bodyPr anchor="t" rtlCol="false" tIns="0" lIns="0" bIns="0" rIns="0">
            <a:spAutoFit/>
          </a:bodyPr>
          <a:lstStyle/>
          <a:p>
            <a:pPr algn="l">
              <a:lnSpc>
                <a:spcPts val="8959"/>
              </a:lnSpc>
            </a:pPr>
            <a:r>
              <a:rPr lang="en-US" sz="6399" b="true">
                <a:solidFill>
                  <a:srgbClr val="000000"/>
                </a:solidFill>
                <a:latin typeface="Times New Roman Bold"/>
                <a:ea typeface="Times New Roman Bold"/>
                <a:cs typeface="Times New Roman Bold"/>
                <a:sym typeface="Times New Roman Bold"/>
              </a:rPr>
              <a:t>Ứng dụng lưu trữ cài đặt dark mode, font size</a:t>
            </a:r>
          </a:p>
        </p:txBody>
      </p:sp>
      <p:sp>
        <p:nvSpPr>
          <p:cNvPr name="TextBox 8" id="8"/>
          <p:cNvSpPr txBox="true"/>
          <p:nvPr/>
        </p:nvSpPr>
        <p:spPr>
          <a:xfrm rot="0">
            <a:off x="13671125" y="9132570"/>
            <a:ext cx="3450476" cy="283210"/>
          </a:xfrm>
          <a:prstGeom prst="rect">
            <a:avLst/>
          </a:prstGeom>
        </p:spPr>
        <p:txBody>
          <a:bodyPr anchor="t" rtlCol="false" tIns="0" lIns="0" bIns="0" rIns="0">
            <a:spAutoFit/>
          </a:bodyPr>
          <a:lstStyle/>
          <a:p>
            <a:pPr algn="r" marL="0" indent="0" lvl="0">
              <a:lnSpc>
                <a:spcPts val="2239"/>
              </a:lnSpc>
              <a:spcBef>
                <a:spcPct val="0"/>
              </a:spcBef>
            </a:pPr>
            <a:r>
              <a:rPr lang="en-US" sz="1599" spc="159">
                <a:solidFill>
                  <a:srgbClr val="000000">
                    <a:alpha val="49804"/>
                  </a:srgbClr>
                </a:solidFill>
                <a:latin typeface="Times New Roman"/>
                <a:ea typeface="Times New Roman"/>
                <a:cs typeface="Times New Roman"/>
                <a:sym typeface="Times New Roman"/>
              </a:rPr>
              <a:t>3</a:t>
            </a:r>
          </a:p>
        </p:txBody>
      </p:sp>
      <p:sp>
        <p:nvSpPr>
          <p:cNvPr name="TextBox 9" id="9"/>
          <p:cNvSpPr txBox="true"/>
          <p:nvPr/>
        </p:nvSpPr>
        <p:spPr>
          <a:xfrm rot="0">
            <a:off x="559225" y="2452390"/>
            <a:ext cx="8115300"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Fil</a:t>
            </a:r>
            <a:r>
              <a:rPr lang="en-US" sz="3200" strike="noStrike" u="none">
                <a:solidFill>
                  <a:srgbClr val="000000"/>
                </a:solidFill>
                <a:latin typeface="Times New Roman"/>
                <a:ea typeface="Times New Roman"/>
                <a:cs typeface="Times New Roman"/>
                <a:sym typeface="Times New Roman"/>
              </a:rPr>
              <a:t>e: main.dart - Entry </a:t>
            </a:r>
            <a:r>
              <a:rPr lang="en-US" sz="3200" strike="noStrike" u="none">
                <a:solidFill>
                  <a:srgbClr val="000000"/>
                </a:solidFill>
                <a:latin typeface="Times New Roman"/>
                <a:ea typeface="Times New Roman"/>
                <a:cs typeface="Times New Roman"/>
                <a:sym typeface="Times New Roman"/>
              </a:rPr>
              <a:t>po</a:t>
            </a:r>
            <a:r>
              <a:rPr lang="en-US" sz="3200" strike="noStrike" u="none">
                <a:solidFill>
                  <a:srgbClr val="000000"/>
                </a:solidFill>
                <a:latin typeface="Times New Roman"/>
                <a:ea typeface="Times New Roman"/>
                <a:cs typeface="Times New Roman"/>
                <a:sym typeface="Times New Roman"/>
              </a:rPr>
              <a:t>in</a:t>
            </a:r>
            <a:r>
              <a:rPr lang="en-US" sz="3200" strike="noStrike" u="none">
                <a:solidFill>
                  <a:srgbClr val="000000"/>
                </a:solidFill>
                <a:latin typeface="Times New Roman"/>
                <a:ea typeface="Times New Roman"/>
                <a:cs typeface="Times New Roman"/>
                <a:sym typeface="Times New Roman"/>
              </a:rPr>
              <a:t>t</a:t>
            </a:r>
            <a:r>
              <a:rPr lang="en-US" sz="3200" strike="noStrike" u="none">
                <a:solidFill>
                  <a:srgbClr val="000000"/>
                </a:solidFill>
                <a:latin typeface="Times New Roman"/>
                <a:ea typeface="Times New Roman"/>
                <a:cs typeface="Times New Roman"/>
                <a:sym typeface="Times New Roman"/>
              </a:rPr>
              <a:t> của ứng dụng</a:t>
            </a:r>
          </a:p>
        </p:txBody>
      </p:sp>
      <p:sp>
        <p:nvSpPr>
          <p:cNvPr name="TextBox 10" id="10"/>
          <p:cNvSpPr txBox="true"/>
          <p:nvPr/>
        </p:nvSpPr>
        <p:spPr>
          <a:xfrm rot="0">
            <a:off x="9717575" y="2452390"/>
            <a:ext cx="1564879" cy="637540"/>
          </a:xfrm>
          <a:prstGeom prst="rect">
            <a:avLst/>
          </a:prstGeom>
        </p:spPr>
        <p:txBody>
          <a:bodyPr anchor="t" rtlCol="false" tIns="0" lIns="0" bIns="0" rIns="0">
            <a:spAutoFit/>
          </a:bodyPr>
          <a:lstStyle/>
          <a:p>
            <a:pPr algn="l" marL="0" indent="0" lvl="0">
              <a:lnSpc>
                <a:spcPts val="5120"/>
              </a:lnSpc>
            </a:pPr>
            <a:r>
              <a:rPr lang="en-US" sz="3200">
                <a:solidFill>
                  <a:srgbClr val="000000"/>
                </a:solidFill>
                <a:latin typeface="Times New Roman"/>
                <a:ea typeface="Times New Roman"/>
                <a:cs typeface="Times New Roman"/>
                <a:sym typeface="Times New Roman"/>
              </a:rPr>
              <a:t>Code:</a:t>
            </a:r>
          </a:p>
        </p:txBody>
      </p:sp>
      <p:sp>
        <p:nvSpPr>
          <p:cNvPr name="TextBox 11" id="11"/>
          <p:cNvSpPr txBox="true"/>
          <p:nvPr/>
        </p:nvSpPr>
        <p:spPr>
          <a:xfrm rot="0">
            <a:off x="9333863" y="3514725"/>
            <a:ext cx="8499012" cy="4523740"/>
          </a:xfrm>
          <a:prstGeom prst="rect">
            <a:avLst/>
          </a:prstGeom>
        </p:spPr>
        <p:txBody>
          <a:bodyPr anchor="t" rtlCol="false" tIns="0" lIns="0" bIns="0" rIns="0">
            <a:spAutoFit/>
          </a:bodyPr>
          <a:lstStyle/>
          <a:p>
            <a:pPr algn="l">
              <a:lnSpc>
                <a:spcPts val="5120"/>
              </a:lnSpc>
            </a:pPr>
            <a:r>
              <a:rPr lang="en-US" sz="3200">
                <a:solidFill>
                  <a:srgbClr val="4A22FF"/>
                </a:solidFill>
                <a:latin typeface="Poppins"/>
                <a:ea typeface="Poppins"/>
                <a:cs typeface="Poppins"/>
                <a:sym typeface="Poppins"/>
              </a:rPr>
              <a:t>final </a:t>
            </a:r>
            <a:r>
              <a:rPr lang="en-US" sz="3200">
                <a:solidFill>
                  <a:srgbClr val="0097B2"/>
                </a:solidFill>
                <a:latin typeface="Poppins"/>
                <a:ea typeface="Poppins"/>
                <a:cs typeface="Poppins"/>
                <a:sym typeface="Poppins"/>
              </a:rPr>
              <a:t>prefs</a:t>
            </a:r>
            <a:r>
              <a:rPr lang="en-US" sz="3200">
                <a:solidFill>
                  <a:srgbClr val="4A22FF"/>
                </a:solidFill>
                <a:latin typeface="Poppins"/>
                <a:ea typeface="Poppins"/>
                <a:cs typeface="Poppins"/>
                <a:sym typeface="Poppins"/>
              </a:rPr>
              <a:t> = await SharedPreferences.</a:t>
            </a:r>
            <a:r>
              <a:rPr lang="en-US" sz="3200">
                <a:solidFill>
                  <a:srgbClr val="FF751F"/>
                </a:solidFill>
                <a:latin typeface="Poppins"/>
                <a:ea typeface="Poppins"/>
                <a:cs typeface="Poppins"/>
                <a:sym typeface="Poppins"/>
              </a:rPr>
              <a:t>getInstance()</a:t>
            </a:r>
            <a:r>
              <a:rPr lang="en-US" sz="3200">
                <a:solidFill>
                  <a:srgbClr val="4A22FF"/>
                </a:solidFill>
                <a:latin typeface="Poppins"/>
                <a:ea typeface="Poppins"/>
                <a:cs typeface="Poppins"/>
                <a:sym typeface="Poppins"/>
              </a:rPr>
              <a:t>;</a:t>
            </a:r>
          </a:p>
          <a:p>
            <a:pPr algn="l">
              <a:lnSpc>
                <a:spcPts val="5120"/>
              </a:lnSpc>
            </a:pPr>
            <a:r>
              <a:rPr lang="en-US" sz="3200">
                <a:solidFill>
                  <a:srgbClr val="4A22FF"/>
                </a:solidFill>
                <a:latin typeface="Poppins"/>
                <a:ea typeface="Poppins"/>
                <a:cs typeface="Poppins"/>
                <a:sym typeface="Poppins"/>
              </a:rPr>
              <a:t>_isDarkMode = </a:t>
            </a:r>
            <a:r>
              <a:rPr lang="en-US" sz="3200">
                <a:solidFill>
                  <a:srgbClr val="0097B2"/>
                </a:solidFill>
                <a:latin typeface="Poppins"/>
                <a:ea typeface="Poppins"/>
                <a:cs typeface="Poppins"/>
                <a:sym typeface="Poppins"/>
              </a:rPr>
              <a:t>prefs</a:t>
            </a:r>
            <a:r>
              <a:rPr lang="en-US" sz="3200">
                <a:solidFill>
                  <a:srgbClr val="4A22FF"/>
                </a:solidFill>
                <a:latin typeface="Poppins"/>
                <a:ea typeface="Poppins"/>
                <a:cs typeface="Poppins"/>
                <a:sym typeface="Poppins"/>
              </a:rPr>
              <a:t>.</a:t>
            </a:r>
            <a:r>
              <a:rPr lang="en-US" sz="3200">
                <a:solidFill>
                  <a:srgbClr val="FF751F"/>
                </a:solidFill>
                <a:latin typeface="Poppins"/>
                <a:ea typeface="Poppins"/>
                <a:cs typeface="Poppins"/>
                <a:sym typeface="Poppins"/>
              </a:rPr>
              <a:t>getBool</a:t>
            </a:r>
            <a:r>
              <a:rPr lang="en-US" sz="3200">
                <a:solidFill>
                  <a:srgbClr val="4A22FF"/>
                </a:solidFill>
                <a:latin typeface="Poppins"/>
                <a:ea typeface="Poppins"/>
                <a:cs typeface="Poppins"/>
                <a:sym typeface="Poppins"/>
              </a:rPr>
              <a:t>(</a:t>
            </a:r>
            <a:r>
              <a:rPr lang="en-US" sz="3200">
                <a:solidFill>
                  <a:srgbClr val="FF3131"/>
                </a:solidFill>
                <a:latin typeface="Poppins"/>
                <a:ea typeface="Poppins"/>
                <a:cs typeface="Poppins"/>
                <a:sym typeface="Poppins"/>
              </a:rPr>
              <a:t>'darkM</a:t>
            </a:r>
            <a:r>
              <a:rPr lang="en-US" sz="3200">
                <a:solidFill>
                  <a:srgbClr val="FF3131"/>
                </a:solidFill>
                <a:latin typeface="Poppins"/>
                <a:ea typeface="Poppins"/>
                <a:cs typeface="Poppins"/>
                <a:sym typeface="Poppins"/>
              </a:rPr>
              <a:t>ode'</a:t>
            </a:r>
            <a:r>
              <a:rPr lang="en-US" sz="3200">
                <a:solidFill>
                  <a:srgbClr val="4A22FF"/>
                </a:solidFill>
                <a:latin typeface="Poppins"/>
                <a:ea typeface="Poppins"/>
                <a:cs typeface="Poppins"/>
                <a:sym typeface="Poppins"/>
              </a:rPr>
              <a:t>) ?? false;</a:t>
            </a:r>
          </a:p>
          <a:p>
            <a:pPr algn="l">
              <a:lnSpc>
                <a:spcPts val="5120"/>
              </a:lnSpc>
            </a:pPr>
            <a:r>
              <a:rPr lang="en-US" sz="3200">
                <a:solidFill>
                  <a:srgbClr val="4A22FF"/>
                </a:solidFill>
                <a:latin typeface="Poppins"/>
                <a:ea typeface="Poppins"/>
                <a:cs typeface="Poppins"/>
                <a:sym typeface="Poppins"/>
              </a:rPr>
              <a:t>_fontSize = </a:t>
            </a:r>
            <a:r>
              <a:rPr lang="en-US" sz="3200">
                <a:solidFill>
                  <a:srgbClr val="0097B2"/>
                </a:solidFill>
                <a:latin typeface="Poppins"/>
                <a:ea typeface="Poppins"/>
                <a:cs typeface="Poppins"/>
                <a:sym typeface="Poppins"/>
              </a:rPr>
              <a:t>prefs</a:t>
            </a:r>
            <a:r>
              <a:rPr lang="en-US" sz="3200">
                <a:solidFill>
                  <a:srgbClr val="4A22FF"/>
                </a:solidFill>
                <a:latin typeface="Poppins"/>
                <a:ea typeface="Poppins"/>
                <a:cs typeface="Poppins"/>
                <a:sym typeface="Poppins"/>
              </a:rPr>
              <a:t>.</a:t>
            </a:r>
            <a:r>
              <a:rPr lang="en-US" sz="3200">
                <a:solidFill>
                  <a:srgbClr val="FF751F"/>
                </a:solidFill>
                <a:latin typeface="Poppins"/>
                <a:ea typeface="Poppins"/>
                <a:cs typeface="Poppins"/>
                <a:sym typeface="Poppins"/>
              </a:rPr>
              <a:t>getDouble</a:t>
            </a:r>
            <a:r>
              <a:rPr lang="en-US" sz="3200">
                <a:solidFill>
                  <a:srgbClr val="4A22FF"/>
                </a:solidFill>
                <a:latin typeface="Poppins"/>
                <a:ea typeface="Poppins"/>
                <a:cs typeface="Poppins"/>
                <a:sym typeface="Poppins"/>
              </a:rPr>
              <a:t>(</a:t>
            </a:r>
            <a:r>
              <a:rPr lang="en-US" sz="3200">
                <a:solidFill>
                  <a:srgbClr val="FF3131"/>
                </a:solidFill>
                <a:latin typeface="Poppins"/>
                <a:ea typeface="Poppins"/>
                <a:cs typeface="Poppins"/>
                <a:sym typeface="Poppins"/>
              </a:rPr>
              <a:t>'fontSize'</a:t>
            </a:r>
            <a:r>
              <a:rPr lang="en-US" sz="3200">
                <a:solidFill>
                  <a:srgbClr val="4A22FF"/>
                </a:solidFill>
                <a:latin typeface="Poppins"/>
                <a:ea typeface="Poppins"/>
                <a:cs typeface="Poppins"/>
                <a:sym typeface="Poppins"/>
              </a:rPr>
              <a:t>) ?? 16.0;</a:t>
            </a:r>
          </a:p>
          <a:p>
            <a:pPr algn="l" marL="0" indent="0" lvl="0">
              <a:lnSpc>
                <a:spcPts val="512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DAG2nTBm3WY</dc:identifier>
  <dcterms:modified xsi:type="dcterms:W3CDTF">2011-08-01T06:04:30Z</dcterms:modified>
  <cp:revision>1</cp:revision>
  <dc:title>Many small and growing businesses struggle to reach the right audience</dc:title>
</cp:coreProperties>
</file>

<file path=docProps/thumbnail.jpeg>
</file>